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39"/>
  </p:notesMasterIdLst>
  <p:handoutMasterIdLst>
    <p:handoutMasterId r:id="rId40"/>
  </p:handoutMasterIdLst>
  <p:sldIdLst>
    <p:sldId id="256" r:id="rId2"/>
    <p:sldId id="575" r:id="rId3"/>
    <p:sldId id="472" r:id="rId4"/>
    <p:sldId id="583" r:id="rId5"/>
    <p:sldId id="645" r:id="rId6"/>
    <p:sldId id="674" r:id="rId7"/>
    <p:sldId id="673" r:id="rId8"/>
    <p:sldId id="593" r:id="rId9"/>
    <p:sldId id="576" r:id="rId10"/>
    <p:sldId id="671" r:id="rId11"/>
    <p:sldId id="655" r:id="rId12"/>
    <p:sldId id="675" r:id="rId13"/>
    <p:sldId id="676" r:id="rId14"/>
    <p:sldId id="656" r:id="rId15"/>
    <p:sldId id="602" r:id="rId16"/>
    <p:sldId id="594" r:id="rId17"/>
    <p:sldId id="609" r:id="rId18"/>
    <p:sldId id="672" r:id="rId19"/>
    <p:sldId id="677" r:id="rId20"/>
    <p:sldId id="685" r:id="rId21"/>
    <p:sldId id="679" r:id="rId22"/>
    <p:sldId id="684" r:id="rId23"/>
    <p:sldId id="680" r:id="rId24"/>
    <p:sldId id="639" r:id="rId25"/>
    <p:sldId id="681" r:id="rId26"/>
    <p:sldId id="683" r:id="rId27"/>
    <p:sldId id="686" r:id="rId28"/>
    <p:sldId id="678" r:id="rId29"/>
    <p:sldId id="682" r:id="rId30"/>
    <p:sldId id="653" r:id="rId31"/>
    <p:sldId id="652" r:id="rId32"/>
    <p:sldId id="687" r:id="rId33"/>
    <p:sldId id="654" r:id="rId34"/>
    <p:sldId id="657" r:id="rId35"/>
    <p:sldId id="595" r:id="rId36"/>
    <p:sldId id="658" r:id="rId37"/>
    <p:sldId id="48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98" autoAdjust="0"/>
    <p:restoredTop sz="96224" autoAdjust="0"/>
  </p:normalViewPr>
  <p:slideViewPr>
    <p:cSldViewPr snapToGrid="0">
      <p:cViewPr varScale="1">
        <p:scale>
          <a:sx n="103" d="100"/>
          <a:sy n="103" d="100"/>
        </p:scale>
        <p:origin x="114" y="2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6777E4-F1C1-03D9-11BC-060F7B313A3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Jeonbuk National University</a:t>
            </a:r>
          </a:p>
        </p:txBody>
      </p:sp>
      <p:sp>
        <p:nvSpPr>
          <p:cNvPr id="3" name="Date Placeholder 2">
            <a:extLst>
              <a:ext uri="{FF2B5EF4-FFF2-40B4-BE49-F238E27FC236}">
                <a16:creationId xmlns:a16="http://schemas.microsoft.com/office/drawing/2014/main" id="{CF4B8D1D-E291-204C-98B3-5A9DB4DF74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159B9A-19A0-4062-B078-26F00B3898C6}" type="datetimeFigureOut">
              <a:rPr lang="en-US" smtClean="0"/>
              <a:t>10/30/2023</a:t>
            </a:fld>
            <a:endParaRPr lang="en-US"/>
          </a:p>
        </p:txBody>
      </p:sp>
      <p:sp>
        <p:nvSpPr>
          <p:cNvPr id="4" name="Footer Placeholder 3">
            <a:extLst>
              <a:ext uri="{FF2B5EF4-FFF2-40B4-BE49-F238E27FC236}">
                <a16:creationId xmlns:a16="http://schemas.microsoft.com/office/drawing/2014/main" id="{60E71903-417F-81E8-9C07-D94BC10596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6EFE602-FF58-5846-6E4D-34C310FC0E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A2086AA-0FA8-419A-8966-4E22F6C32640}" type="slidenum">
              <a:rPr lang="en-US" smtClean="0"/>
              <a:t>‹#›</a:t>
            </a:fld>
            <a:endParaRPr lang="en-US"/>
          </a:p>
        </p:txBody>
      </p:sp>
    </p:spTree>
    <p:extLst>
      <p:ext uri="{BB962C8B-B14F-4D97-AF65-F5344CB8AC3E}">
        <p14:creationId xmlns:p14="http://schemas.microsoft.com/office/powerpoint/2010/main" val="3457895644"/>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Jeonbuk National University</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E9F194-234E-4AA4-9772-2311420EE85A}" type="datetimeFigureOut">
              <a:rPr lang="en-US" smtClean="0"/>
              <a:t>10/30/2023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1B5DEC-C81B-4513-9703-BCA9C05AFA58}" type="slidenum">
              <a:rPr lang="en-US" smtClean="0"/>
              <a:t>‹#›</a:t>
            </a:fld>
            <a:endParaRPr lang="en-US"/>
          </a:p>
        </p:txBody>
      </p:sp>
    </p:spTree>
    <p:extLst>
      <p:ext uri="{BB962C8B-B14F-4D97-AF65-F5344CB8AC3E}">
        <p14:creationId xmlns:p14="http://schemas.microsoft.com/office/powerpoint/2010/main" val="2896663468"/>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Jeonbuk National University</a:t>
            </a:r>
          </a:p>
        </p:txBody>
      </p:sp>
    </p:spTree>
    <p:extLst>
      <p:ext uri="{BB962C8B-B14F-4D97-AF65-F5344CB8AC3E}">
        <p14:creationId xmlns:p14="http://schemas.microsoft.com/office/powerpoint/2010/main" val="1757194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Jeonbuk National University</a:t>
            </a:r>
          </a:p>
        </p:txBody>
      </p:sp>
    </p:spTree>
    <p:extLst>
      <p:ext uri="{BB962C8B-B14F-4D97-AF65-F5344CB8AC3E}">
        <p14:creationId xmlns:p14="http://schemas.microsoft.com/office/powerpoint/2010/main" val="231103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Jeonbuk National University</a:t>
            </a:r>
          </a:p>
        </p:txBody>
      </p:sp>
    </p:spTree>
    <p:extLst>
      <p:ext uri="{BB962C8B-B14F-4D97-AF65-F5344CB8AC3E}">
        <p14:creationId xmlns:p14="http://schemas.microsoft.com/office/powerpoint/2010/main" val="10299581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Jeonbuk National University</a:t>
            </a:r>
          </a:p>
        </p:txBody>
      </p:sp>
    </p:spTree>
    <p:extLst>
      <p:ext uri="{BB962C8B-B14F-4D97-AF65-F5344CB8AC3E}">
        <p14:creationId xmlns:p14="http://schemas.microsoft.com/office/powerpoint/2010/main" val="5214450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Jeonbuk National University</a:t>
            </a:r>
          </a:p>
        </p:txBody>
      </p:sp>
    </p:spTree>
    <p:extLst>
      <p:ext uri="{BB962C8B-B14F-4D97-AF65-F5344CB8AC3E}">
        <p14:creationId xmlns:p14="http://schemas.microsoft.com/office/powerpoint/2010/main" val="3385871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Jeonbuk National University</a:t>
            </a:r>
          </a:p>
        </p:txBody>
      </p:sp>
    </p:spTree>
    <p:extLst>
      <p:ext uri="{BB962C8B-B14F-4D97-AF65-F5344CB8AC3E}">
        <p14:creationId xmlns:p14="http://schemas.microsoft.com/office/powerpoint/2010/main" val="42650519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Jeonbuk National University</a:t>
            </a:r>
          </a:p>
        </p:txBody>
      </p:sp>
    </p:spTree>
    <p:extLst>
      <p:ext uri="{BB962C8B-B14F-4D97-AF65-F5344CB8AC3E}">
        <p14:creationId xmlns:p14="http://schemas.microsoft.com/office/powerpoint/2010/main" val="4648005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Jeonbuk National University</a:t>
            </a:r>
          </a:p>
        </p:txBody>
      </p:sp>
    </p:spTree>
    <p:extLst>
      <p:ext uri="{BB962C8B-B14F-4D97-AF65-F5344CB8AC3E}">
        <p14:creationId xmlns:p14="http://schemas.microsoft.com/office/powerpoint/2010/main" val="21468390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Jeonbuk National University</a:t>
            </a:r>
          </a:p>
        </p:txBody>
      </p:sp>
    </p:spTree>
    <p:extLst>
      <p:ext uri="{BB962C8B-B14F-4D97-AF65-F5344CB8AC3E}">
        <p14:creationId xmlns:p14="http://schemas.microsoft.com/office/powerpoint/2010/main" val="2445197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Jeonbuk National University</a:t>
            </a:r>
          </a:p>
        </p:txBody>
      </p:sp>
    </p:spTree>
    <p:extLst>
      <p:ext uri="{BB962C8B-B14F-4D97-AF65-F5344CB8AC3E}">
        <p14:creationId xmlns:p14="http://schemas.microsoft.com/office/powerpoint/2010/main" val="23338133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Jeonbuk National University</a:t>
            </a:r>
          </a:p>
        </p:txBody>
      </p:sp>
    </p:spTree>
    <p:extLst>
      <p:ext uri="{BB962C8B-B14F-4D97-AF65-F5344CB8AC3E}">
        <p14:creationId xmlns:p14="http://schemas.microsoft.com/office/powerpoint/2010/main" val="2681026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Jeonbuk National University</a:t>
            </a:r>
          </a:p>
        </p:txBody>
      </p:sp>
    </p:spTree>
    <p:extLst>
      <p:ext uri="{BB962C8B-B14F-4D97-AF65-F5344CB8AC3E}">
        <p14:creationId xmlns:p14="http://schemas.microsoft.com/office/powerpoint/2010/main" val="4085646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Jeonbuk National University</a:t>
            </a:r>
          </a:p>
        </p:txBody>
      </p:sp>
    </p:spTree>
    <p:extLst>
      <p:ext uri="{BB962C8B-B14F-4D97-AF65-F5344CB8AC3E}">
        <p14:creationId xmlns:p14="http://schemas.microsoft.com/office/powerpoint/2010/main" val="7845594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Jeonbuk National University</a:t>
            </a:r>
          </a:p>
        </p:txBody>
      </p:sp>
    </p:spTree>
    <p:extLst>
      <p:ext uri="{BB962C8B-B14F-4D97-AF65-F5344CB8AC3E}">
        <p14:creationId xmlns:p14="http://schemas.microsoft.com/office/powerpoint/2010/main" val="1364611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Jeonbuk National University</a:t>
            </a:r>
          </a:p>
        </p:txBody>
      </p:sp>
    </p:spTree>
    <p:extLst>
      <p:ext uri="{BB962C8B-B14F-4D97-AF65-F5344CB8AC3E}">
        <p14:creationId xmlns:p14="http://schemas.microsoft.com/office/powerpoint/2010/main" val="15457176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Jeonbuk National University</a:t>
            </a:r>
          </a:p>
        </p:txBody>
      </p:sp>
    </p:spTree>
    <p:extLst>
      <p:ext uri="{BB962C8B-B14F-4D97-AF65-F5344CB8AC3E}">
        <p14:creationId xmlns:p14="http://schemas.microsoft.com/office/powerpoint/2010/main" val="32549772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Jeonbuk National University</a:t>
            </a:r>
          </a:p>
        </p:txBody>
      </p:sp>
    </p:spTree>
    <p:extLst>
      <p:ext uri="{BB962C8B-B14F-4D97-AF65-F5344CB8AC3E}">
        <p14:creationId xmlns:p14="http://schemas.microsoft.com/office/powerpoint/2010/main" val="6670735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Jeonbuk National University</a:t>
            </a:r>
          </a:p>
        </p:txBody>
      </p:sp>
    </p:spTree>
    <p:extLst>
      <p:ext uri="{BB962C8B-B14F-4D97-AF65-F5344CB8AC3E}">
        <p14:creationId xmlns:p14="http://schemas.microsoft.com/office/powerpoint/2010/main" val="31915951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Jeonbuk National University</a:t>
            </a:r>
          </a:p>
        </p:txBody>
      </p:sp>
    </p:spTree>
    <p:extLst>
      <p:ext uri="{BB962C8B-B14F-4D97-AF65-F5344CB8AC3E}">
        <p14:creationId xmlns:p14="http://schemas.microsoft.com/office/powerpoint/2010/main" val="36646446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Jeonbuk National University</a:t>
            </a:r>
          </a:p>
        </p:txBody>
      </p:sp>
    </p:spTree>
    <p:extLst>
      <p:ext uri="{BB962C8B-B14F-4D97-AF65-F5344CB8AC3E}">
        <p14:creationId xmlns:p14="http://schemas.microsoft.com/office/powerpoint/2010/main" val="90587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Jeonbuk National University</a:t>
            </a:r>
          </a:p>
        </p:txBody>
      </p:sp>
    </p:spTree>
    <p:extLst>
      <p:ext uri="{BB962C8B-B14F-4D97-AF65-F5344CB8AC3E}">
        <p14:creationId xmlns:p14="http://schemas.microsoft.com/office/powerpoint/2010/main" val="34382257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Jeonbuk National University</a:t>
            </a:r>
          </a:p>
        </p:txBody>
      </p:sp>
    </p:spTree>
    <p:extLst>
      <p:ext uri="{BB962C8B-B14F-4D97-AF65-F5344CB8AC3E}">
        <p14:creationId xmlns:p14="http://schemas.microsoft.com/office/powerpoint/2010/main" val="2181808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Jeonbuk National University</a:t>
            </a:r>
          </a:p>
        </p:txBody>
      </p:sp>
    </p:spTree>
    <p:extLst>
      <p:ext uri="{BB962C8B-B14F-4D97-AF65-F5344CB8AC3E}">
        <p14:creationId xmlns:p14="http://schemas.microsoft.com/office/powerpoint/2010/main" val="18325479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Jeonbuk National University</a:t>
            </a:r>
          </a:p>
        </p:txBody>
      </p:sp>
    </p:spTree>
    <p:extLst>
      <p:ext uri="{BB962C8B-B14F-4D97-AF65-F5344CB8AC3E}">
        <p14:creationId xmlns:p14="http://schemas.microsoft.com/office/powerpoint/2010/main" val="17781464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Jeonbuk National University</a:t>
            </a:r>
          </a:p>
        </p:txBody>
      </p:sp>
    </p:spTree>
    <p:extLst>
      <p:ext uri="{BB962C8B-B14F-4D97-AF65-F5344CB8AC3E}">
        <p14:creationId xmlns:p14="http://schemas.microsoft.com/office/powerpoint/2010/main" val="8548719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Jeonbuk National University</a:t>
            </a:r>
          </a:p>
        </p:txBody>
      </p:sp>
    </p:spTree>
    <p:extLst>
      <p:ext uri="{BB962C8B-B14F-4D97-AF65-F5344CB8AC3E}">
        <p14:creationId xmlns:p14="http://schemas.microsoft.com/office/powerpoint/2010/main" val="4037597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Jeonbuk National University</a:t>
            </a:r>
          </a:p>
        </p:txBody>
      </p:sp>
    </p:spTree>
    <p:extLst>
      <p:ext uri="{BB962C8B-B14F-4D97-AF65-F5344CB8AC3E}">
        <p14:creationId xmlns:p14="http://schemas.microsoft.com/office/powerpoint/2010/main" val="1364611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Jeonbuk National University</a:t>
            </a:r>
          </a:p>
        </p:txBody>
      </p:sp>
    </p:spTree>
    <p:extLst>
      <p:ext uri="{BB962C8B-B14F-4D97-AF65-F5344CB8AC3E}">
        <p14:creationId xmlns:p14="http://schemas.microsoft.com/office/powerpoint/2010/main" val="3816325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Jeonbuk National University</a:t>
            </a:r>
          </a:p>
        </p:txBody>
      </p:sp>
    </p:spTree>
    <p:extLst>
      <p:ext uri="{BB962C8B-B14F-4D97-AF65-F5344CB8AC3E}">
        <p14:creationId xmlns:p14="http://schemas.microsoft.com/office/powerpoint/2010/main" val="1532101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Jeonbuk National University</a:t>
            </a:r>
          </a:p>
        </p:txBody>
      </p:sp>
    </p:spTree>
    <p:extLst>
      <p:ext uri="{BB962C8B-B14F-4D97-AF65-F5344CB8AC3E}">
        <p14:creationId xmlns:p14="http://schemas.microsoft.com/office/powerpoint/2010/main" val="865234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Jeonbuk National University</a:t>
            </a:r>
          </a:p>
        </p:txBody>
      </p:sp>
    </p:spTree>
    <p:extLst>
      <p:ext uri="{BB962C8B-B14F-4D97-AF65-F5344CB8AC3E}">
        <p14:creationId xmlns:p14="http://schemas.microsoft.com/office/powerpoint/2010/main" val="904496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Jeonbuk National University</a:t>
            </a:r>
          </a:p>
        </p:txBody>
      </p:sp>
    </p:spTree>
    <p:extLst>
      <p:ext uri="{BB962C8B-B14F-4D97-AF65-F5344CB8AC3E}">
        <p14:creationId xmlns:p14="http://schemas.microsoft.com/office/powerpoint/2010/main" val="3935156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3494F-0AA7-6982-3F98-7E04E4D320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69C2B3-E729-71D2-4128-F8AAC82536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9303826-BCE0-AD8C-9D7E-987645A8AC5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E91087F-E4AA-44E6-3821-1A31CA2EBD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D996BA-28C2-2EDC-6FC2-52A6F528C5C3}"/>
              </a:ext>
            </a:extLst>
          </p:cNvPr>
          <p:cNvSpPr>
            <a:spLocks noGrp="1"/>
          </p:cNvSpPr>
          <p:nvPr>
            <p:ph type="sldNum" sz="quarter" idx="12"/>
          </p:nvPr>
        </p:nvSpPr>
        <p:spPr/>
        <p:txBody>
          <a:bodyPr/>
          <a:lstStyle/>
          <a:p>
            <a:fld id="{87DF20D0-FC5E-4E46-90B0-F88E8EA78C16}" type="slidenum">
              <a:rPr lang="en-US" smtClean="0"/>
              <a:t>‹#›</a:t>
            </a:fld>
            <a:endParaRPr lang="en-US"/>
          </a:p>
        </p:txBody>
      </p:sp>
    </p:spTree>
    <p:extLst>
      <p:ext uri="{BB962C8B-B14F-4D97-AF65-F5344CB8AC3E}">
        <p14:creationId xmlns:p14="http://schemas.microsoft.com/office/powerpoint/2010/main" val="3945794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16068-CC1F-89E9-51F7-0878851379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93C1C2-12C8-A902-FEC4-A0F57CE9F6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6D45B1-80F3-136A-8FAD-68D6850312B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3D3A6A4-EA35-3D29-3A7E-560FFF20DF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AEC6AF-8175-DE2A-0228-F86003857275}"/>
              </a:ext>
            </a:extLst>
          </p:cNvPr>
          <p:cNvSpPr>
            <a:spLocks noGrp="1"/>
          </p:cNvSpPr>
          <p:nvPr>
            <p:ph type="sldNum" sz="quarter" idx="12"/>
          </p:nvPr>
        </p:nvSpPr>
        <p:spPr/>
        <p:txBody>
          <a:bodyPr/>
          <a:lstStyle/>
          <a:p>
            <a:fld id="{87DF20D0-FC5E-4E46-90B0-F88E8EA78C16}" type="slidenum">
              <a:rPr lang="en-US" smtClean="0"/>
              <a:t>‹#›</a:t>
            </a:fld>
            <a:endParaRPr lang="en-US"/>
          </a:p>
        </p:txBody>
      </p:sp>
    </p:spTree>
    <p:extLst>
      <p:ext uri="{BB962C8B-B14F-4D97-AF65-F5344CB8AC3E}">
        <p14:creationId xmlns:p14="http://schemas.microsoft.com/office/powerpoint/2010/main" val="2705056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CEE928-F19C-3358-B78A-7EB5104DF9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14F4DC7-97CA-EBA2-26F7-B50C02A4D7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357A92-E262-BD8C-3C02-B4EC13F8462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25FB845-A45C-49DE-D082-CAA344F58A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CD766E-B730-EF33-CEAF-ACC6F5B5EF24}"/>
              </a:ext>
            </a:extLst>
          </p:cNvPr>
          <p:cNvSpPr>
            <a:spLocks noGrp="1"/>
          </p:cNvSpPr>
          <p:nvPr>
            <p:ph type="sldNum" sz="quarter" idx="12"/>
          </p:nvPr>
        </p:nvSpPr>
        <p:spPr/>
        <p:txBody>
          <a:bodyPr/>
          <a:lstStyle/>
          <a:p>
            <a:fld id="{87DF20D0-FC5E-4E46-90B0-F88E8EA78C16}" type="slidenum">
              <a:rPr lang="en-US" smtClean="0"/>
              <a:t>‹#›</a:t>
            </a:fld>
            <a:endParaRPr lang="en-US"/>
          </a:p>
        </p:txBody>
      </p:sp>
    </p:spTree>
    <p:extLst>
      <p:ext uri="{BB962C8B-B14F-4D97-AF65-F5344CB8AC3E}">
        <p14:creationId xmlns:p14="http://schemas.microsoft.com/office/powerpoint/2010/main" val="13162320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50333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06AEB-AC01-BB57-394B-CEC2A577A9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8203E5-317E-CDFC-CC33-551F2DAFF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1B50C6-E57C-2019-3748-797CDF456B9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D36D0AE-B80D-D9C5-5E29-3508BE7883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55FA38-1501-5020-C716-ECD27E580EC4}"/>
              </a:ext>
            </a:extLst>
          </p:cNvPr>
          <p:cNvSpPr>
            <a:spLocks noGrp="1"/>
          </p:cNvSpPr>
          <p:nvPr>
            <p:ph type="sldNum" sz="quarter" idx="12"/>
          </p:nvPr>
        </p:nvSpPr>
        <p:spPr/>
        <p:txBody>
          <a:bodyPr/>
          <a:lstStyle/>
          <a:p>
            <a:fld id="{87DF20D0-FC5E-4E46-90B0-F88E8EA78C16}" type="slidenum">
              <a:rPr lang="en-US" smtClean="0"/>
              <a:t>‹#›</a:t>
            </a:fld>
            <a:endParaRPr lang="en-US"/>
          </a:p>
        </p:txBody>
      </p:sp>
    </p:spTree>
    <p:extLst>
      <p:ext uri="{BB962C8B-B14F-4D97-AF65-F5344CB8AC3E}">
        <p14:creationId xmlns:p14="http://schemas.microsoft.com/office/powerpoint/2010/main" val="199751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47E23-CC41-E49D-6B89-0B3EE11F5A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9E9EBE-AAF5-7B2C-F1B8-59B4E8F517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D02FF5-2B12-84C7-2BC5-52172A09A03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5371428-7CF6-208B-7704-AE64A88125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3F146E-78F7-8DC2-D1EA-F41968D93116}"/>
              </a:ext>
            </a:extLst>
          </p:cNvPr>
          <p:cNvSpPr>
            <a:spLocks noGrp="1"/>
          </p:cNvSpPr>
          <p:nvPr>
            <p:ph type="sldNum" sz="quarter" idx="12"/>
          </p:nvPr>
        </p:nvSpPr>
        <p:spPr/>
        <p:txBody>
          <a:bodyPr/>
          <a:lstStyle/>
          <a:p>
            <a:fld id="{87DF20D0-FC5E-4E46-90B0-F88E8EA78C16}" type="slidenum">
              <a:rPr lang="en-US" smtClean="0"/>
              <a:t>‹#›</a:t>
            </a:fld>
            <a:endParaRPr lang="en-US"/>
          </a:p>
        </p:txBody>
      </p:sp>
    </p:spTree>
    <p:extLst>
      <p:ext uri="{BB962C8B-B14F-4D97-AF65-F5344CB8AC3E}">
        <p14:creationId xmlns:p14="http://schemas.microsoft.com/office/powerpoint/2010/main" val="2181965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9DAC2-A00A-73C8-DE29-2270B72359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EC4DA1-E050-5147-F390-2288F14E020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12F0E4-1497-8351-E5F3-B6A0CE8FB6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66A0A5-0AD4-DD1A-9A82-4FB5F2968F1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EF7595C-0E06-1DE1-8C3B-6806C91DF5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21D426-F13C-8ECC-7B39-1A2DDC81786E}"/>
              </a:ext>
            </a:extLst>
          </p:cNvPr>
          <p:cNvSpPr>
            <a:spLocks noGrp="1"/>
          </p:cNvSpPr>
          <p:nvPr>
            <p:ph type="sldNum" sz="quarter" idx="12"/>
          </p:nvPr>
        </p:nvSpPr>
        <p:spPr/>
        <p:txBody>
          <a:bodyPr/>
          <a:lstStyle/>
          <a:p>
            <a:fld id="{87DF20D0-FC5E-4E46-90B0-F88E8EA78C16}" type="slidenum">
              <a:rPr lang="en-US" smtClean="0"/>
              <a:t>‹#›</a:t>
            </a:fld>
            <a:endParaRPr lang="en-US"/>
          </a:p>
        </p:txBody>
      </p:sp>
    </p:spTree>
    <p:extLst>
      <p:ext uri="{BB962C8B-B14F-4D97-AF65-F5344CB8AC3E}">
        <p14:creationId xmlns:p14="http://schemas.microsoft.com/office/powerpoint/2010/main" val="3045904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827BF-BCAE-D9FE-1D44-54BF93188E6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1A1E5F-2B52-D040-2D91-AAD175E76D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1415F62-813B-5AE3-E1C3-94C5E5E36F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70240E-0EB5-1DC7-7D7A-BD7F7A8501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E89F5C-30B3-91C0-8904-3D4A7081203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33C8B1-54F3-99DE-3774-1DEBFFD64D67}"/>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038DEC0C-B938-D25A-9E57-2E2CA63FB87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894FDB4-5891-A480-26B3-EA3A37D52232}"/>
              </a:ext>
            </a:extLst>
          </p:cNvPr>
          <p:cNvSpPr>
            <a:spLocks noGrp="1"/>
          </p:cNvSpPr>
          <p:nvPr>
            <p:ph type="sldNum" sz="quarter" idx="12"/>
          </p:nvPr>
        </p:nvSpPr>
        <p:spPr/>
        <p:txBody>
          <a:bodyPr/>
          <a:lstStyle/>
          <a:p>
            <a:fld id="{87DF20D0-FC5E-4E46-90B0-F88E8EA78C16}" type="slidenum">
              <a:rPr lang="en-US" smtClean="0"/>
              <a:t>‹#›</a:t>
            </a:fld>
            <a:endParaRPr lang="en-US"/>
          </a:p>
        </p:txBody>
      </p:sp>
    </p:spTree>
    <p:extLst>
      <p:ext uri="{BB962C8B-B14F-4D97-AF65-F5344CB8AC3E}">
        <p14:creationId xmlns:p14="http://schemas.microsoft.com/office/powerpoint/2010/main" val="893161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E0458-6D1E-DFC3-D297-5A1D41AE713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2ED2D9-0636-4611-9909-F1323A6D664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4EEC6906-6625-7A41-7E6B-5D15EE9AC48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B2C3D33-9A00-E1E4-FD5A-F77C25016F50}"/>
              </a:ext>
            </a:extLst>
          </p:cNvPr>
          <p:cNvSpPr>
            <a:spLocks noGrp="1"/>
          </p:cNvSpPr>
          <p:nvPr>
            <p:ph type="sldNum" sz="quarter" idx="12"/>
          </p:nvPr>
        </p:nvSpPr>
        <p:spPr/>
        <p:txBody>
          <a:bodyPr/>
          <a:lstStyle/>
          <a:p>
            <a:fld id="{87DF20D0-FC5E-4E46-90B0-F88E8EA78C16}" type="slidenum">
              <a:rPr lang="en-US" smtClean="0"/>
              <a:t>‹#›</a:t>
            </a:fld>
            <a:endParaRPr lang="en-US"/>
          </a:p>
        </p:txBody>
      </p:sp>
    </p:spTree>
    <p:extLst>
      <p:ext uri="{BB962C8B-B14F-4D97-AF65-F5344CB8AC3E}">
        <p14:creationId xmlns:p14="http://schemas.microsoft.com/office/powerpoint/2010/main" val="640929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9ABB01-41CB-D4B7-087E-DB785258EFA5}"/>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2DB709C2-6BDD-6091-DC6A-C11AC9F015D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C9FB1D7-3438-18BD-2331-E202409433F9}"/>
              </a:ext>
            </a:extLst>
          </p:cNvPr>
          <p:cNvSpPr>
            <a:spLocks noGrp="1"/>
          </p:cNvSpPr>
          <p:nvPr>
            <p:ph type="sldNum" sz="quarter" idx="12"/>
          </p:nvPr>
        </p:nvSpPr>
        <p:spPr/>
        <p:txBody>
          <a:bodyPr/>
          <a:lstStyle/>
          <a:p>
            <a:fld id="{87DF20D0-FC5E-4E46-90B0-F88E8EA78C16}" type="slidenum">
              <a:rPr lang="en-US" smtClean="0"/>
              <a:t>‹#›</a:t>
            </a:fld>
            <a:endParaRPr lang="en-US"/>
          </a:p>
        </p:txBody>
      </p:sp>
    </p:spTree>
    <p:extLst>
      <p:ext uri="{BB962C8B-B14F-4D97-AF65-F5344CB8AC3E}">
        <p14:creationId xmlns:p14="http://schemas.microsoft.com/office/powerpoint/2010/main" val="1836788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B15ED-EFF2-3E12-33FD-A80069CCB2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D00E51-21B3-26A5-2316-B0B70F781B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6DC3A07-C92D-7FAA-2141-BA984B6EBC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AFC543-D95C-5DC5-F8F5-2DE3CCB6768C}"/>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A901C81B-6EAE-1250-AF87-F0AAFF3DFF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1162C2-AEF9-EC58-F1E1-3D917AB330EE}"/>
              </a:ext>
            </a:extLst>
          </p:cNvPr>
          <p:cNvSpPr>
            <a:spLocks noGrp="1"/>
          </p:cNvSpPr>
          <p:nvPr>
            <p:ph type="sldNum" sz="quarter" idx="12"/>
          </p:nvPr>
        </p:nvSpPr>
        <p:spPr/>
        <p:txBody>
          <a:bodyPr/>
          <a:lstStyle/>
          <a:p>
            <a:fld id="{87DF20D0-FC5E-4E46-90B0-F88E8EA78C16}" type="slidenum">
              <a:rPr lang="en-US" smtClean="0"/>
              <a:t>‹#›</a:t>
            </a:fld>
            <a:endParaRPr lang="en-US"/>
          </a:p>
        </p:txBody>
      </p:sp>
    </p:spTree>
    <p:extLst>
      <p:ext uri="{BB962C8B-B14F-4D97-AF65-F5344CB8AC3E}">
        <p14:creationId xmlns:p14="http://schemas.microsoft.com/office/powerpoint/2010/main" val="2891800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73BD2-F54A-7453-412E-AB80CFCACE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7B59D2-819D-0226-9D87-766962BFF5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56A514D-EF27-C30B-4E2A-C1282B7343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B8FFD6-C200-4DFC-6437-AA4594FBA0AC}"/>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79CAEE-BDDC-2440-1C1F-179E2B6EFF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1324FF-644B-9A3D-51FD-8EAFBA2045C4}"/>
              </a:ext>
            </a:extLst>
          </p:cNvPr>
          <p:cNvSpPr>
            <a:spLocks noGrp="1"/>
          </p:cNvSpPr>
          <p:nvPr>
            <p:ph type="sldNum" sz="quarter" idx="12"/>
          </p:nvPr>
        </p:nvSpPr>
        <p:spPr/>
        <p:txBody>
          <a:bodyPr/>
          <a:lstStyle/>
          <a:p>
            <a:fld id="{87DF20D0-FC5E-4E46-90B0-F88E8EA78C16}" type="slidenum">
              <a:rPr lang="en-US" smtClean="0"/>
              <a:t>‹#›</a:t>
            </a:fld>
            <a:endParaRPr lang="en-US"/>
          </a:p>
        </p:txBody>
      </p:sp>
    </p:spTree>
    <p:extLst>
      <p:ext uri="{BB962C8B-B14F-4D97-AF65-F5344CB8AC3E}">
        <p14:creationId xmlns:p14="http://schemas.microsoft.com/office/powerpoint/2010/main" val="3925101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5F0CD5-9BBA-3F0F-78A1-B8E3AE55C4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112359-E3EC-CA64-EE88-30B1ED1A7B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FA3E27-72AF-6AD6-A6E6-A145F1B8EA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0386D06B-D400-9975-EEBA-5A5C43FF97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CD8228-8431-3AC5-E976-958FE9FD7C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DF20D0-FC5E-4E46-90B0-F88E8EA78C16}" type="slidenum">
              <a:rPr lang="en-US" smtClean="0"/>
              <a:t>‹#›</a:t>
            </a:fld>
            <a:endParaRPr lang="en-US"/>
          </a:p>
        </p:txBody>
      </p:sp>
    </p:spTree>
    <p:extLst>
      <p:ext uri="{BB962C8B-B14F-4D97-AF65-F5344CB8AC3E}">
        <p14:creationId xmlns:p14="http://schemas.microsoft.com/office/powerpoint/2010/main" val="382570711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33.emf"/><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48.png"/><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2.xml"/><Relationship Id="rId5" Type="http://schemas.openxmlformats.org/officeDocument/2006/relationships/image" Target="../media/image50.png"/><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2">
            <a:extLst>
              <a:ext uri="{FF2B5EF4-FFF2-40B4-BE49-F238E27FC236}">
                <a16:creationId xmlns:a16="http://schemas.microsoft.com/office/drawing/2014/main" id="{A555A6E4-56A1-B544-D333-1102497D8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3884" y="342344"/>
            <a:ext cx="2088232" cy="489321"/>
          </a:xfrm>
          <a:prstGeom prst="rect">
            <a:avLst/>
          </a:prstGeom>
        </p:spPr>
      </p:pic>
      <p:sp>
        <p:nvSpPr>
          <p:cNvPr id="10" name="TextBox 9">
            <a:extLst>
              <a:ext uri="{FF2B5EF4-FFF2-40B4-BE49-F238E27FC236}">
                <a16:creationId xmlns:a16="http://schemas.microsoft.com/office/drawing/2014/main" id="{46769C47-E307-D7F4-95EB-47A1A2F7175D}"/>
              </a:ext>
            </a:extLst>
          </p:cNvPr>
          <p:cNvSpPr txBox="1"/>
          <p:nvPr/>
        </p:nvSpPr>
        <p:spPr>
          <a:xfrm>
            <a:off x="1135290" y="2038785"/>
            <a:ext cx="10071771" cy="1938992"/>
          </a:xfrm>
          <a:prstGeom prst="rect">
            <a:avLst/>
          </a:prstGeom>
          <a:noFill/>
        </p:spPr>
        <p:txBody>
          <a:bodyPr wrap="square" rtlCol="0">
            <a:spAutoFit/>
          </a:bodyPr>
          <a:lstStyle/>
          <a:p>
            <a:pPr algn="ctr"/>
            <a:r>
              <a:rPr lang="en-US" altLang="ko-KR" sz="4000" b="1" dirty="0">
                <a:latin typeface="Times New Roman" panose="02020603050405020304" pitchFamily="18" charset="0"/>
                <a:ea typeface="나눔바른고딕" panose="020B0603020101020101" pitchFamily="50" charset="-127"/>
                <a:cs typeface="Times New Roman" panose="02020603050405020304" pitchFamily="18" charset="0"/>
              </a:rPr>
              <a:t>THE CHARACTERISTICS OF BRAZED PLATE HEAT EXCHANGERS WITH DIFFERENT CHEVRON ANGLES</a:t>
            </a:r>
          </a:p>
        </p:txBody>
      </p:sp>
      <p:sp>
        <p:nvSpPr>
          <p:cNvPr id="11" name="직사각형 11">
            <a:extLst>
              <a:ext uri="{FF2B5EF4-FFF2-40B4-BE49-F238E27FC236}">
                <a16:creationId xmlns:a16="http://schemas.microsoft.com/office/drawing/2014/main" id="{E59C123A-739A-D632-2D86-D4437C8DFA41}"/>
              </a:ext>
            </a:extLst>
          </p:cNvPr>
          <p:cNvSpPr/>
          <p:nvPr/>
        </p:nvSpPr>
        <p:spPr>
          <a:xfrm>
            <a:off x="4804642" y="4315907"/>
            <a:ext cx="2845651" cy="248273"/>
          </a:xfrm>
          <a:prstGeom prst="rect">
            <a:avLst/>
          </a:prstGeom>
        </p:spPr>
        <p:txBody>
          <a:bodyPr wrap="none">
            <a:spAutoFit/>
          </a:bodyPr>
          <a:lstStyle/>
          <a:p>
            <a:pPr>
              <a:lnSpc>
                <a:spcPct val="150000"/>
              </a:lnSpc>
            </a:pPr>
            <a:r>
              <a:rPr lang="en-US" altLang="ko-KR" sz="800" spc="300" dirty="0">
                <a:latin typeface="나눔바른고딕" panose="020B0603020101020101" pitchFamily="50" charset="-127"/>
                <a:ea typeface="나눔바른고딕" panose="020B0603020101020101" pitchFamily="50" charset="-127"/>
              </a:rPr>
              <a:t>JEONBUK NATIONAL UNIVERSITY</a:t>
            </a:r>
          </a:p>
        </p:txBody>
      </p:sp>
      <p:cxnSp>
        <p:nvCxnSpPr>
          <p:cNvPr id="13" name="직선 연결선 8">
            <a:extLst>
              <a:ext uri="{FF2B5EF4-FFF2-40B4-BE49-F238E27FC236}">
                <a16:creationId xmlns:a16="http://schemas.microsoft.com/office/drawing/2014/main" id="{A3481A95-27A2-C7FD-0D42-0557A1D5BEFF}"/>
              </a:ext>
            </a:extLst>
          </p:cNvPr>
          <p:cNvCxnSpPr/>
          <p:nvPr/>
        </p:nvCxnSpPr>
        <p:spPr>
          <a:xfrm>
            <a:off x="4804642" y="1700654"/>
            <a:ext cx="26642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직선 연결선 14">
            <a:extLst>
              <a:ext uri="{FF2B5EF4-FFF2-40B4-BE49-F238E27FC236}">
                <a16:creationId xmlns:a16="http://schemas.microsoft.com/office/drawing/2014/main" id="{E0387746-FD44-AF22-0119-28FE8C709A8A}"/>
              </a:ext>
            </a:extLst>
          </p:cNvPr>
          <p:cNvCxnSpPr/>
          <p:nvPr/>
        </p:nvCxnSpPr>
        <p:spPr>
          <a:xfrm>
            <a:off x="4862900" y="4255289"/>
            <a:ext cx="26642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직사각형 5">
            <a:extLst>
              <a:ext uri="{FF2B5EF4-FFF2-40B4-BE49-F238E27FC236}">
                <a16:creationId xmlns:a16="http://schemas.microsoft.com/office/drawing/2014/main" id="{D9F011DB-AE2F-59D2-C9CE-EEA947AF2E48}"/>
              </a:ext>
            </a:extLst>
          </p:cNvPr>
          <p:cNvSpPr/>
          <p:nvPr/>
        </p:nvSpPr>
        <p:spPr>
          <a:xfrm>
            <a:off x="4950329" y="1065154"/>
            <a:ext cx="2441695" cy="584775"/>
          </a:xfrm>
          <a:prstGeom prst="rect">
            <a:avLst/>
          </a:prstGeom>
        </p:spPr>
        <p:txBody>
          <a:bodyPr wrap="none">
            <a:spAutoFit/>
          </a:bodyPr>
          <a:lstStyle/>
          <a:p>
            <a:pPr algn="ctr"/>
            <a:r>
              <a:rPr lang="en-US" altLang="ko-KR" sz="3200" b="1" dirty="0">
                <a:latin typeface="나눔고딕 Light" panose="020D0904000000000000" pitchFamily="50" charset="-127"/>
                <a:ea typeface="나눔고딕 Light" panose="020D0904000000000000" pitchFamily="50" charset="-127"/>
              </a:rPr>
              <a:t>2023/10/31</a:t>
            </a:r>
          </a:p>
        </p:txBody>
      </p:sp>
      <p:sp>
        <p:nvSpPr>
          <p:cNvPr id="5" name="Slide Number Placeholder 4">
            <a:extLst>
              <a:ext uri="{FF2B5EF4-FFF2-40B4-BE49-F238E27FC236}">
                <a16:creationId xmlns:a16="http://schemas.microsoft.com/office/drawing/2014/main" id="{B31C08A7-CBEC-949E-7DD8-1DBFC4CD6118}"/>
              </a:ext>
            </a:extLst>
          </p:cNvPr>
          <p:cNvSpPr>
            <a:spLocks noGrp="1"/>
          </p:cNvSpPr>
          <p:nvPr>
            <p:ph type="sldNum" sz="quarter" idx="12"/>
          </p:nvPr>
        </p:nvSpPr>
        <p:spPr/>
        <p:txBody>
          <a:bodyPr/>
          <a:lstStyle/>
          <a:p>
            <a:fld id="{87DF20D0-FC5E-4E46-90B0-F88E8EA78C16}" type="slidenum">
              <a:rPr lang="en-US" smtClean="0"/>
              <a:t>1</a:t>
            </a:fld>
            <a:endParaRPr lang="en-US" dirty="0"/>
          </a:p>
        </p:txBody>
      </p:sp>
      <p:sp>
        <p:nvSpPr>
          <p:cNvPr id="7" name="TextBox 1">
            <a:extLst>
              <a:ext uri="{FF2B5EF4-FFF2-40B4-BE49-F238E27FC236}">
                <a16:creationId xmlns:a16="http://schemas.microsoft.com/office/drawing/2014/main" id="{A10C89FF-1FD9-74B2-FD25-31537476CD1C}"/>
              </a:ext>
            </a:extLst>
          </p:cNvPr>
          <p:cNvSpPr txBox="1"/>
          <p:nvPr/>
        </p:nvSpPr>
        <p:spPr>
          <a:xfrm>
            <a:off x="254312" y="4902310"/>
            <a:ext cx="8549197" cy="861774"/>
          </a:xfrm>
          <a:prstGeom prst="rect">
            <a:avLst/>
          </a:prstGeom>
          <a:noFill/>
        </p:spPr>
        <p:txBody>
          <a:bodyPr wrap="square" rtlCol="0">
            <a:spAutoFit/>
          </a:bodyPr>
          <a:lstStyle/>
          <a:p>
            <a:r>
              <a:rPr lang="en-US" sz="2500" dirty="0">
                <a:latin typeface="Times New Roman" panose="02020603050405020304" pitchFamily="18" charset="0"/>
                <a:cs typeface="Times New Roman" panose="02020603050405020304" pitchFamily="18" charset="0"/>
              </a:rPr>
              <a:t>Class		: Computational Thermal Engineering</a:t>
            </a:r>
          </a:p>
          <a:p>
            <a:r>
              <a:rPr lang="en-US" sz="2500" dirty="0">
                <a:latin typeface="Times New Roman" panose="02020603050405020304" pitchFamily="18" charset="0"/>
                <a:cs typeface="Times New Roman" panose="02020603050405020304" pitchFamily="18" charset="0"/>
              </a:rPr>
              <a:t>Instructor	: Mr. KUMARESH SELVAKUMAR </a:t>
            </a:r>
          </a:p>
        </p:txBody>
      </p:sp>
      <p:sp>
        <p:nvSpPr>
          <p:cNvPr id="8" name="TextBox 5">
            <a:extLst>
              <a:ext uri="{FF2B5EF4-FFF2-40B4-BE49-F238E27FC236}">
                <a16:creationId xmlns:a16="http://schemas.microsoft.com/office/drawing/2014/main" id="{4D46EC74-6C66-F6CF-8184-AE395B435B0D}"/>
              </a:ext>
            </a:extLst>
          </p:cNvPr>
          <p:cNvSpPr txBox="1"/>
          <p:nvPr/>
        </p:nvSpPr>
        <p:spPr>
          <a:xfrm>
            <a:off x="254313" y="5829591"/>
            <a:ext cx="8549196" cy="861774"/>
          </a:xfrm>
          <a:prstGeom prst="rect">
            <a:avLst/>
          </a:prstGeom>
          <a:noFill/>
        </p:spPr>
        <p:txBody>
          <a:bodyPr wrap="square" rtlCol="0">
            <a:spAutoFit/>
          </a:bodyPr>
          <a:lstStyle/>
          <a:p>
            <a:r>
              <a:rPr lang="en-US" sz="2500" dirty="0">
                <a:latin typeface="Times New Roman" panose="02020603050405020304" pitchFamily="18" charset="0"/>
                <a:cs typeface="Times New Roman" panose="02020603050405020304" pitchFamily="18" charset="0"/>
              </a:rPr>
              <a:t>Student name	: Huynh Tan Loc </a:t>
            </a:r>
          </a:p>
          <a:p>
            <a:r>
              <a:rPr lang="en-US" sz="2500" dirty="0">
                <a:latin typeface="Times New Roman" panose="02020603050405020304" pitchFamily="18" charset="0"/>
                <a:cs typeface="Times New Roman" panose="02020603050405020304" pitchFamily="18" charset="0"/>
              </a:rPr>
              <a:t>Student ID	: 202250710</a:t>
            </a:r>
          </a:p>
        </p:txBody>
      </p:sp>
    </p:spTree>
    <p:extLst>
      <p:ext uri="{BB962C8B-B14F-4D97-AF65-F5344CB8AC3E}">
        <p14:creationId xmlns:p14="http://schemas.microsoft.com/office/powerpoint/2010/main" val="1189042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0A64DC-0566-2BFA-72EA-6A76322FEA43}"/>
              </a:ext>
            </a:extLst>
          </p:cNvPr>
          <p:cNvSpPr/>
          <p:nvPr/>
        </p:nvSpPr>
        <p:spPr>
          <a:xfrm>
            <a:off x="0" y="0"/>
            <a:ext cx="12192000" cy="5486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108E895-13A7-2E68-0495-306E3CF12034}"/>
              </a:ext>
            </a:extLst>
          </p:cNvPr>
          <p:cNvSpPr/>
          <p:nvPr/>
        </p:nvSpPr>
        <p:spPr>
          <a:xfrm>
            <a:off x="0" y="6756729"/>
            <a:ext cx="12192000" cy="914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그림 2">
            <a:extLst>
              <a:ext uri="{FF2B5EF4-FFF2-40B4-BE49-F238E27FC236}">
                <a16:creationId xmlns:a16="http://schemas.microsoft.com/office/drawing/2014/main" id="{C82D73FE-7539-03D5-68BD-A2894B62B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2200" y="29659"/>
            <a:ext cx="2088232" cy="489321"/>
          </a:xfrm>
          <a:prstGeom prst="rect">
            <a:avLst/>
          </a:prstGeom>
        </p:spPr>
      </p:pic>
      <p:pic>
        <p:nvPicPr>
          <p:cNvPr id="6" name="Hình ảnh 5">
            <a:extLst>
              <a:ext uri="{FF2B5EF4-FFF2-40B4-BE49-F238E27FC236}">
                <a16:creationId xmlns:a16="http://schemas.microsoft.com/office/drawing/2014/main" id="{7BE9BC0F-F152-429B-2D9A-46325AB04528}"/>
              </a:ext>
            </a:extLst>
          </p:cNvPr>
          <p:cNvPicPr>
            <a:picLocks noChangeAspect="1"/>
          </p:cNvPicPr>
          <p:nvPr/>
        </p:nvPicPr>
        <p:blipFill rotWithShape="1">
          <a:blip r:embed="rId4"/>
          <a:srcRect l="3953"/>
          <a:stretch/>
        </p:blipFill>
        <p:spPr>
          <a:xfrm>
            <a:off x="155275" y="1280628"/>
            <a:ext cx="6093746" cy="4744112"/>
          </a:xfrm>
          <a:prstGeom prst="rect">
            <a:avLst/>
          </a:prstGeom>
        </p:spPr>
      </p:pic>
      <p:sp>
        <p:nvSpPr>
          <p:cNvPr id="8" name="Hộp Văn bản 7">
            <a:extLst>
              <a:ext uri="{FF2B5EF4-FFF2-40B4-BE49-F238E27FC236}">
                <a16:creationId xmlns:a16="http://schemas.microsoft.com/office/drawing/2014/main" id="{DC6CF123-613C-BE40-5DD4-B9DCA77AE664}"/>
              </a:ext>
            </a:extLst>
          </p:cNvPr>
          <p:cNvSpPr txBox="1"/>
          <p:nvPr/>
        </p:nvSpPr>
        <p:spPr>
          <a:xfrm>
            <a:off x="6679101" y="1686672"/>
            <a:ext cx="5357624" cy="707886"/>
          </a:xfrm>
          <a:prstGeom prst="rect">
            <a:avLst/>
          </a:prstGeom>
          <a:noFill/>
        </p:spPr>
        <p:txBody>
          <a:bodyPr wrap="square">
            <a:spAutoFit/>
          </a:bodyPr>
          <a:lstStyle/>
          <a:p>
            <a:pPr algn="just"/>
            <a:r>
              <a:rPr lang="en-US" sz="2000" dirty="0">
                <a:solidFill>
                  <a:srgbClr val="000000"/>
                </a:solidFill>
                <a:effectLst/>
                <a:latin typeface="Times New Roman" panose="02020603050405020304" pitchFamily="18" charset="0"/>
                <a:cs typeface="Times New Roman" panose="02020603050405020304" pitchFamily="18" charset="0"/>
              </a:rPr>
              <a:t>Each BPHE was composed of 4 thermal plates and 2 end plates, forming 5 flow channels</a:t>
            </a:r>
            <a:endParaRPr lang="en-US" sz="2000" dirty="0">
              <a:latin typeface="Times New Roman" panose="02020603050405020304" pitchFamily="18" charset="0"/>
              <a:cs typeface="Times New Roman" panose="02020603050405020304" pitchFamily="18" charset="0"/>
            </a:endParaRPr>
          </a:p>
        </p:txBody>
      </p:sp>
      <p:sp>
        <p:nvSpPr>
          <p:cNvPr id="10" name="Hộp Văn bản 9">
            <a:extLst>
              <a:ext uri="{FF2B5EF4-FFF2-40B4-BE49-F238E27FC236}">
                <a16:creationId xmlns:a16="http://schemas.microsoft.com/office/drawing/2014/main" id="{39E53CFF-C04C-DF80-42C1-B11200F7ACE8}"/>
              </a:ext>
            </a:extLst>
          </p:cNvPr>
          <p:cNvSpPr txBox="1"/>
          <p:nvPr/>
        </p:nvSpPr>
        <p:spPr>
          <a:xfrm>
            <a:off x="155275" y="618126"/>
            <a:ext cx="6098874" cy="477054"/>
          </a:xfrm>
          <a:prstGeom prst="rect">
            <a:avLst/>
          </a:prstGeom>
          <a:noFill/>
        </p:spPr>
        <p:txBody>
          <a:bodyPr wrap="square">
            <a:spAutoFit/>
          </a:bodyPr>
          <a:lstStyle/>
          <a:p>
            <a:r>
              <a:rPr lang="en-US" sz="2500" b="1" u="sng" dirty="0">
                <a:solidFill>
                  <a:srgbClr val="000000"/>
                </a:solidFill>
                <a:latin typeface="Times New Roman" panose="02020603050405020304" pitchFamily="18" charset="0"/>
                <a:cs typeface="Times New Roman" panose="02020603050405020304" pitchFamily="18" charset="0"/>
              </a:rPr>
              <a:t>Brazed plate heat exchangers:</a:t>
            </a:r>
            <a:endParaRPr lang="en-US" sz="25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0538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0A64DC-0566-2BFA-72EA-6A76322FEA43}"/>
              </a:ext>
            </a:extLst>
          </p:cNvPr>
          <p:cNvSpPr/>
          <p:nvPr/>
        </p:nvSpPr>
        <p:spPr>
          <a:xfrm>
            <a:off x="0" y="0"/>
            <a:ext cx="12192000" cy="5486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108E895-13A7-2E68-0495-306E3CF12034}"/>
              </a:ext>
            </a:extLst>
          </p:cNvPr>
          <p:cNvSpPr/>
          <p:nvPr/>
        </p:nvSpPr>
        <p:spPr>
          <a:xfrm>
            <a:off x="0" y="6756729"/>
            <a:ext cx="12192000" cy="914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그림 2">
            <a:extLst>
              <a:ext uri="{FF2B5EF4-FFF2-40B4-BE49-F238E27FC236}">
                <a16:creationId xmlns:a16="http://schemas.microsoft.com/office/drawing/2014/main" id="{C82D73FE-7539-03D5-68BD-A2894B62B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2200" y="29659"/>
            <a:ext cx="2088232" cy="489321"/>
          </a:xfrm>
          <a:prstGeom prst="rect">
            <a:avLst/>
          </a:prstGeom>
        </p:spPr>
      </p:pic>
      <p:sp>
        <p:nvSpPr>
          <p:cNvPr id="6" name="TextBox 5">
            <a:extLst>
              <a:ext uri="{FF2B5EF4-FFF2-40B4-BE49-F238E27FC236}">
                <a16:creationId xmlns:a16="http://schemas.microsoft.com/office/drawing/2014/main" id="{926AA903-B845-330C-D891-A88B78B4FF2B}"/>
              </a:ext>
            </a:extLst>
          </p:cNvPr>
          <p:cNvSpPr txBox="1"/>
          <p:nvPr/>
        </p:nvSpPr>
        <p:spPr>
          <a:xfrm>
            <a:off x="60784" y="2921168"/>
            <a:ext cx="12070432" cy="1015663"/>
          </a:xfrm>
          <a:prstGeom prst="rect">
            <a:avLst/>
          </a:prstGeom>
          <a:noFill/>
        </p:spPr>
        <p:txBody>
          <a:bodyPr wrap="square">
            <a:spAutoFit/>
          </a:bodyPr>
          <a:lstStyle/>
          <a:p>
            <a:pPr algn="ctr"/>
            <a:r>
              <a:rPr lang="en-US" sz="6000" b="1" dirty="0">
                <a:solidFill>
                  <a:srgbClr val="000000"/>
                </a:solidFill>
                <a:effectLst/>
                <a:latin typeface="Times New Roman" panose="02020603050405020304" pitchFamily="18" charset="0"/>
                <a:cs typeface="Times New Roman" panose="02020603050405020304" pitchFamily="18" charset="0"/>
              </a:rPr>
              <a:t>Heat transfer coefﬁcient</a:t>
            </a:r>
            <a:endParaRPr lang="en-US" sz="3600" b="1"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2761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0A64DC-0566-2BFA-72EA-6A76322FEA43}"/>
              </a:ext>
            </a:extLst>
          </p:cNvPr>
          <p:cNvSpPr/>
          <p:nvPr/>
        </p:nvSpPr>
        <p:spPr>
          <a:xfrm>
            <a:off x="0" y="0"/>
            <a:ext cx="12192000" cy="5486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108E895-13A7-2E68-0495-306E3CF12034}"/>
              </a:ext>
            </a:extLst>
          </p:cNvPr>
          <p:cNvSpPr/>
          <p:nvPr/>
        </p:nvSpPr>
        <p:spPr>
          <a:xfrm>
            <a:off x="0" y="6756729"/>
            <a:ext cx="12192000" cy="914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그림 2">
            <a:extLst>
              <a:ext uri="{FF2B5EF4-FFF2-40B4-BE49-F238E27FC236}">
                <a16:creationId xmlns:a16="http://schemas.microsoft.com/office/drawing/2014/main" id="{C82D73FE-7539-03D5-68BD-A2894B62B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2200" y="29659"/>
            <a:ext cx="2088232" cy="489321"/>
          </a:xfrm>
          <a:prstGeom prst="rect">
            <a:avLst/>
          </a:prstGeom>
        </p:spPr>
      </p:pic>
      <p:pic>
        <p:nvPicPr>
          <p:cNvPr id="7" name="Hình ảnh 6">
            <a:extLst>
              <a:ext uri="{FF2B5EF4-FFF2-40B4-BE49-F238E27FC236}">
                <a16:creationId xmlns:a16="http://schemas.microsoft.com/office/drawing/2014/main" id="{38658C1F-A14A-44F3-21CA-4C7F35CEA11C}"/>
              </a:ext>
            </a:extLst>
          </p:cNvPr>
          <p:cNvPicPr>
            <a:picLocks noChangeAspect="1"/>
          </p:cNvPicPr>
          <p:nvPr/>
        </p:nvPicPr>
        <p:blipFill>
          <a:blip r:embed="rId4"/>
          <a:stretch>
            <a:fillRect/>
          </a:stretch>
        </p:blipFill>
        <p:spPr>
          <a:xfrm>
            <a:off x="5143130" y="644449"/>
            <a:ext cx="4010585" cy="562053"/>
          </a:xfrm>
          <a:prstGeom prst="rect">
            <a:avLst/>
          </a:prstGeom>
        </p:spPr>
      </p:pic>
      <p:sp>
        <p:nvSpPr>
          <p:cNvPr id="9" name="Hộp Văn bản 8">
            <a:extLst>
              <a:ext uri="{FF2B5EF4-FFF2-40B4-BE49-F238E27FC236}">
                <a16:creationId xmlns:a16="http://schemas.microsoft.com/office/drawing/2014/main" id="{17753BE2-F88F-58DE-35D5-1934B885BE1E}"/>
              </a:ext>
            </a:extLst>
          </p:cNvPr>
          <p:cNvSpPr txBox="1"/>
          <p:nvPr/>
        </p:nvSpPr>
        <p:spPr>
          <a:xfrm>
            <a:off x="263106" y="725421"/>
            <a:ext cx="4880024" cy="5324535"/>
          </a:xfrm>
          <a:prstGeom prst="rect">
            <a:avLst/>
          </a:prstGeom>
          <a:noFill/>
        </p:spPr>
        <p:txBody>
          <a:bodyPr wrap="square">
            <a:spAutoFit/>
          </a:bodyPr>
          <a:lstStyle/>
          <a:p>
            <a:pPr marL="342900" indent="-342900">
              <a:buFont typeface="Arial" panose="020B0604020202020204" pitchFamily="34" charset="0"/>
              <a:buChar char="•"/>
            </a:pPr>
            <a:r>
              <a:rPr lang="en-US" sz="2000" dirty="0">
                <a:solidFill>
                  <a:srgbClr val="000000"/>
                </a:solidFill>
                <a:effectLst/>
                <a:latin typeface="Times New Roman" panose="02020603050405020304" pitchFamily="18" charset="0"/>
                <a:cs typeface="Times New Roman" panose="02020603050405020304" pitchFamily="18" charset="0"/>
              </a:rPr>
              <a:t>The hydraulic diameter of the channel:</a:t>
            </a:r>
          </a:p>
          <a:p>
            <a:pPr marL="342900" indent="-342900">
              <a:buFont typeface="Arial" panose="020B0604020202020204" pitchFamily="34" charset="0"/>
              <a:buChar char="•"/>
            </a:pPr>
            <a:endParaRPr lang="en-US" sz="2000" dirty="0">
              <a:solidFill>
                <a:srgbClr val="000000"/>
              </a:solidFill>
              <a:latin typeface="Times New Roman" panose="02020603050405020304" pitchFamily="18" charset="0"/>
              <a:cs typeface="Times New Roman" panose="02020603050405020304" pitchFamily="18" charset="0"/>
            </a:endParaRPr>
          </a:p>
          <a:p>
            <a:pPr marL="800100" lvl="1" indent="-342900">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The mean channel spacing:</a:t>
            </a:r>
          </a:p>
          <a:p>
            <a:pPr marL="800100" lvl="1" indent="-342900">
              <a:buFont typeface="Courier New" panose="02070309020205020404" pitchFamily="49" charset="0"/>
              <a:buChar char="o"/>
            </a:pPr>
            <a:endParaRPr lang="en-US" sz="2000" dirty="0">
              <a:latin typeface="Times New Roman" panose="02020603050405020304" pitchFamily="18" charset="0"/>
              <a:cs typeface="Times New Roman" panose="02020603050405020304" pitchFamily="18" charset="0"/>
            </a:endParaRPr>
          </a:p>
          <a:p>
            <a:pPr marL="800100" lvl="1" indent="-342900">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The plate pitch:</a:t>
            </a:r>
          </a:p>
          <a:p>
            <a:pPr marL="800100" lvl="1" indent="-342900">
              <a:buFont typeface="Courier New" panose="02070309020205020404" pitchFamily="49" charset="0"/>
              <a:buChar char="o"/>
            </a:pPr>
            <a:endParaRPr lang="en-US" sz="2000" dirty="0">
              <a:latin typeface="Times New Roman" panose="02020603050405020304" pitchFamily="18" charset="0"/>
              <a:cs typeface="Times New Roman" panose="02020603050405020304" pitchFamily="18" charset="0"/>
            </a:endParaRPr>
          </a:p>
          <a:p>
            <a:pPr marL="800100" lvl="1" indent="-342900">
              <a:buFont typeface="Courier New" panose="02070309020205020404" pitchFamily="49" charset="0"/>
              <a:buChar char="o"/>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pre-heater heat: </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refrigerant quality at the inlet of the test section:</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change in the refrigerant quality inside the test section:</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condensing heat in the test section:</a:t>
            </a:r>
          </a:p>
        </p:txBody>
      </p:sp>
      <p:pic>
        <p:nvPicPr>
          <p:cNvPr id="11" name="Hình ảnh 10">
            <a:extLst>
              <a:ext uri="{FF2B5EF4-FFF2-40B4-BE49-F238E27FC236}">
                <a16:creationId xmlns:a16="http://schemas.microsoft.com/office/drawing/2014/main" id="{597B481B-E9E9-E28C-C756-B4B966E75BDC}"/>
              </a:ext>
            </a:extLst>
          </p:cNvPr>
          <p:cNvPicPr>
            <a:picLocks noChangeAspect="1"/>
          </p:cNvPicPr>
          <p:nvPr/>
        </p:nvPicPr>
        <p:blipFill rotWithShape="1">
          <a:blip r:embed="rId5"/>
          <a:srcRect b="17358"/>
          <a:stretch/>
        </p:blipFill>
        <p:spPr>
          <a:xfrm>
            <a:off x="5143130" y="1368986"/>
            <a:ext cx="952870" cy="372098"/>
          </a:xfrm>
          <a:prstGeom prst="rect">
            <a:avLst/>
          </a:prstGeom>
        </p:spPr>
      </p:pic>
      <p:pic>
        <p:nvPicPr>
          <p:cNvPr id="13" name="Hình ảnh 12">
            <a:extLst>
              <a:ext uri="{FF2B5EF4-FFF2-40B4-BE49-F238E27FC236}">
                <a16:creationId xmlns:a16="http://schemas.microsoft.com/office/drawing/2014/main" id="{C355D578-77E5-DAD1-693C-7DD23DDAD117}"/>
              </a:ext>
            </a:extLst>
          </p:cNvPr>
          <p:cNvPicPr>
            <a:picLocks noChangeAspect="1"/>
          </p:cNvPicPr>
          <p:nvPr/>
        </p:nvPicPr>
        <p:blipFill>
          <a:blip r:embed="rId6"/>
          <a:stretch>
            <a:fillRect/>
          </a:stretch>
        </p:blipFill>
        <p:spPr>
          <a:xfrm>
            <a:off x="5143130" y="1755381"/>
            <a:ext cx="1538784" cy="778037"/>
          </a:xfrm>
          <a:prstGeom prst="rect">
            <a:avLst/>
          </a:prstGeom>
        </p:spPr>
      </p:pic>
      <mc:AlternateContent xmlns:mc="http://schemas.openxmlformats.org/markup-compatibility/2006" xmlns:a14="http://schemas.microsoft.com/office/drawing/2010/main">
        <mc:Choice Requires="a14">
          <p:sp>
            <p:nvSpPr>
              <p:cNvPr id="14" name="Hộp Văn bản 13">
                <a:extLst>
                  <a:ext uri="{FF2B5EF4-FFF2-40B4-BE49-F238E27FC236}">
                    <a16:creationId xmlns:a16="http://schemas.microsoft.com/office/drawing/2014/main" id="{0416DE87-349A-5C17-ADBD-07A3867E7234}"/>
                  </a:ext>
                </a:extLst>
              </p:cNvPr>
              <p:cNvSpPr txBox="1"/>
              <p:nvPr/>
            </p:nvSpPr>
            <p:spPr>
              <a:xfrm>
                <a:off x="8011783" y="1433307"/>
                <a:ext cx="3940834" cy="923330"/>
              </a:xfrm>
              <a:prstGeom prst="rect">
                <a:avLst/>
              </a:prstGeom>
              <a:noFill/>
            </p:spPr>
            <p:txBody>
              <a:bodyPr wrap="square" lIns="0" tIns="0" rIns="0" bIns="0" rtlCol="0">
                <a:spAutoFit/>
              </a:bodyPr>
              <a:lstStyle/>
              <a:p>
                <a14:m>
                  <m:oMath xmlns:m="http://schemas.openxmlformats.org/officeDocument/2006/math">
                    <m:r>
                      <a:rPr lang="en-US" sz="2000" b="0" i="1" smtClean="0">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rPr>
                      <m:t>𝑃𝑙𝑎𝑡𝑒</m:t>
                    </m:r>
                    <m:r>
                      <a:rPr lang="en-US" sz="2000" b="0" i="1" smtClean="0">
                        <a:latin typeface="Cambria Math" panose="02040503050406030204" pitchFamily="18" charset="0"/>
                      </a:rPr>
                      <m:t> </m:t>
                    </m:r>
                    <m:r>
                      <a:rPr lang="en-US" sz="2000" b="0" i="1" smtClean="0">
                        <a:latin typeface="Cambria Math" panose="02040503050406030204" pitchFamily="18" charset="0"/>
                      </a:rPr>
                      <m:t>𝑇h𝑖𝑛𝑘𝑛𝑒𝑠𝑠</m:t>
                    </m:r>
                  </m:oMath>
                </a14:m>
                <a:r>
                  <a:rPr lang="en-US" sz="2000" b="0" i="1" dirty="0">
                    <a:latin typeface="Cambria Math" panose="02040503050406030204" pitchFamily="18" charset="0"/>
                  </a:rPr>
                  <a:t>.</a:t>
                </a:r>
              </a:p>
              <a:p>
                <a14:m>
                  <m:oMath xmlns:m="http://schemas.openxmlformats.org/officeDocument/2006/math">
                    <m:r>
                      <a:rPr lang="en-US" sz="2000" i="1" smtClean="0">
                        <a:latin typeface="Cambria Math" panose="02040503050406030204" pitchFamily="18" charset="0"/>
                        <a:ea typeface="Cambria Math" panose="02040503050406030204" pitchFamily="18" charset="0"/>
                      </a:rPr>
                      <m:t>𝜑</m:t>
                    </m:r>
                    <m:r>
                      <a:rPr lang="en-US" sz="2000" b="0" i="1" smtClean="0">
                        <a:latin typeface="Cambria Math" panose="02040503050406030204" pitchFamily="18" charset="0"/>
                        <a:ea typeface="Cambria Math" panose="02040503050406030204" pitchFamily="18" charset="0"/>
                      </a:rPr>
                      <m:t>=1.17</m:t>
                    </m:r>
                  </m:oMath>
                </a14:m>
                <a:r>
                  <a:rPr lang="en-US" sz="2000" dirty="0"/>
                  <a:t>.</a:t>
                </a:r>
              </a:p>
              <a:p>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𝑇𝑜𝑡𝑎𝑙</m:t>
                    </m:r>
                    <m:r>
                      <a:rPr lang="en-US" sz="2000" b="0" i="1" smtClean="0">
                        <a:latin typeface="Cambria Math" panose="02040503050406030204" pitchFamily="18" charset="0"/>
                      </a:rPr>
                      <m:t> </m:t>
                    </m:r>
                    <m:r>
                      <a:rPr lang="en-US" sz="2000" b="0" i="1" smtClean="0">
                        <a:latin typeface="Cambria Math" panose="02040503050406030204" pitchFamily="18" charset="0"/>
                      </a:rPr>
                      <m:t>𝑛𝑢𝑚𝑏𝑒𝑟</m:t>
                    </m:r>
                    <m:r>
                      <a:rPr lang="en-US" sz="2000" b="0" i="1" smtClean="0">
                        <a:latin typeface="Cambria Math" panose="02040503050406030204" pitchFamily="18" charset="0"/>
                      </a:rPr>
                      <m:t> </m:t>
                    </m:r>
                    <m:r>
                      <a:rPr lang="en-US" sz="2000" b="0" i="1" smtClean="0">
                        <a:latin typeface="Cambria Math" panose="02040503050406030204" pitchFamily="18" charset="0"/>
                      </a:rPr>
                      <m:t>𝑜𝑓</m:t>
                    </m:r>
                    <m:r>
                      <a:rPr lang="en-US" sz="2000" b="0" i="1" smtClean="0">
                        <a:latin typeface="Cambria Math" panose="02040503050406030204" pitchFamily="18" charset="0"/>
                      </a:rPr>
                      <m:t> </m:t>
                    </m:r>
                    <m:r>
                      <a:rPr lang="en-US" sz="2000" b="0" i="1" smtClean="0">
                        <a:latin typeface="Cambria Math" panose="02040503050406030204" pitchFamily="18" charset="0"/>
                      </a:rPr>
                      <m:t>𝑃𝑙𝑎𝑡𝑒𝑠</m:t>
                    </m:r>
                  </m:oMath>
                </a14:m>
                <a:r>
                  <a:rPr lang="en-US" sz="2000" dirty="0"/>
                  <a:t>.</a:t>
                </a:r>
              </a:p>
            </p:txBody>
          </p:sp>
        </mc:Choice>
        <mc:Fallback xmlns="">
          <p:sp>
            <p:nvSpPr>
              <p:cNvPr id="14" name="Hộp Văn bản 13">
                <a:extLst>
                  <a:ext uri="{FF2B5EF4-FFF2-40B4-BE49-F238E27FC236}">
                    <a16:creationId xmlns:a16="http://schemas.microsoft.com/office/drawing/2014/main" id="{0416DE87-349A-5C17-ADBD-07A3867E7234}"/>
                  </a:ext>
                </a:extLst>
              </p:cNvPr>
              <p:cNvSpPr txBox="1">
                <a:spLocks noRot="1" noChangeAspect="1" noMove="1" noResize="1" noEditPoints="1" noAdjustHandles="1" noChangeArrowheads="1" noChangeShapeType="1" noTextEdit="1"/>
              </p:cNvSpPr>
              <p:nvPr/>
            </p:nvSpPr>
            <p:spPr>
              <a:xfrm>
                <a:off x="8011783" y="1433307"/>
                <a:ext cx="3940834" cy="923330"/>
              </a:xfrm>
              <a:prstGeom prst="rect">
                <a:avLst/>
              </a:prstGeom>
              <a:blipFill>
                <a:blip r:embed="rId7"/>
                <a:stretch>
                  <a:fillRect l="-2318" t="-8553" b="-15789"/>
                </a:stretch>
              </a:blipFill>
            </p:spPr>
            <p:txBody>
              <a:bodyPr/>
              <a:lstStyle/>
              <a:p>
                <a:r>
                  <a:rPr lang="en-US">
                    <a:noFill/>
                  </a:rPr>
                  <a:t> </a:t>
                </a:r>
              </a:p>
            </p:txBody>
          </p:sp>
        </mc:Fallback>
      </mc:AlternateContent>
      <p:pic>
        <p:nvPicPr>
          <p:cNvPr id="16" name="Hình ảnh 15">
            <a:extLst>
              <a:ext uri="{FF2B5EF4-FFF2-40B4-BE49-F238E27FC236}">
                <a16:creationId xmlns:a16="http://schemas.microsoft.com/office/drawing/2014/main" id="{3B4ADCFB-BC66-2500-9919-3631CEF572A2}"/>
              </a:ext>
            </a:extLst>
          </p:cNvPr>
          <p:cNvPicPr>
            <a:picLocks noChangeAspect="1"/>
          </p:cNvPicPr>
          <p:nvPr/>
        </p:nvPicPr>
        <p:blipFill>
          <a:blip r:embed="rId8"/>
          <a:stretch>
            <a:fillRect/>
          </a:stretch>
        </p:blipFill>
        <p:spPr>
          <a:xfrm>
            <a:off x="5143130" y="2685946"/>
            <a:ext cx="4048690" cy="743054"/>
          </a:xfrm>
          <a:prstGeom prst="rect">
            <a:avLst/>
          </a:prstGeom>
        </p:spPr>
      </p:pic>
      <p:pic>
        <p:nvPicPr>
          <p:cNvPr id="18" name="Hình ảnh 17">
            <a:extLst>
              <a:ext uri="{FF2B5EF4-FFF2-40B4-BE49-F238E27FC236}">
                <a16:creationId xmlns:a16="http://schemas.microsoft.com/office/drawing/2014/main" id="{3D78129C-9ABB-7280-BCC7-45912B63C02E}"/>
              </a:ext>
            </a:extLst>
          </p:cNvPr>
          <p:cNvPicPr>
            <a:picLocks noChangeAspect="1"/>
          </p:cNvPicPr>
          <p:nvPr/>
        </p:nvPicPr>
        <p:blipFill>
          <a:blip r:embed="rId9"/>
          <a:stretch>
            <a:fillRect/>
          </a:stretch>
        </p:blipFill>
        <p:spPr>
          <a:xfrm>
            <a:off x="5147127" y="3652371"/>
            <a:ext cx="3867690" cy="943107"/>
          </a:xfrm>
          <a:prstGeom prst="rect">
            <a:avLst/>
          </a:prstGeom>
        </p:spPr>
      </p:pic>
      <p:pic>
        <p:nvPicPr>
          <p:cNvPr id="20" name="Hình ảnh 19">
            <a:extLst>
              <a:ext uri="{FF2B5EF4-FFF2-40B4-BE49-F238E27FC236}">
                <a16:creationId xmlns:a16="http://schemas.microsoft.com/office/drawing/2014/main" id="{5A5B3097-CFAE-7FCC-4D76-3D9D844289D3}"/>
              </a:ext>
            </a:extLst>
          </p:cNvPr>
          <p:cNvPicPr>
            <a:picLocks noChangeAspect="1"/>
          </p:cNvPicPr>
          <p:nvPr/>
        </p:nvPicPr>
        <p:blipFill>
          <a:blip r:embed="rId10"/>
          <a:stretch>
            <a:fillRect/>
          </a:stretch>
        </p:blipFill>
        <p:spPr>
          <a:xfrm>
            <a:off x="5143130" y="4678233"/>
            <a:ext cx="3305636" cy="781159"/>
          </a:xfrm>
          <a:prstGeom prst="rect">
            <a:avLst/>
          </a:prstGeom>
        </p:spPr>
      </p:pic>
      <p:pic>
        <p:nvPicPr>
          <p:cNvPr id="24" name="Hình ảnh 23">
            <a:extLst>
              <a:ext uri="{FF2B5EF4-FFF2-40B4-BE49-F238E27FC236}">
                <a16:creationId xmlns:a16="http://schemas.microsoft.com/office/drawing/2014/main" id="{55CE08E0-1862-9E4B-A2AD-F5EF9E9A9568}"/>
              </a:ext>
            </a:extLst>
          </p:cNvPr>
          <p:cNvPicPr>
            <a:picLocks noChangeAspect="1"/>
          </p:cNvPicPr>
          <p:nvPr/>
        </p:nvPicPr>
        <p:blipFill rotWithShape="1">
          <a:blip r:embed="rId11"/>
          <a:srcRect t="8039"/>
          <a:stretch/>
        </p:blipFill>
        <p:spPr>
          <a:xfrm>
            <a:off x="5143130" y="5570258"/>
            <a:ext cx="2705478" cy="560670"/>
          </a:xfrm>
          <a:prstGeom prst="rect">
            <a:avLst/>
          </a:prstGeom>
        </p:spPr>
      </p:pic>
    </p:spTree>
    <p:extLst>
      <p:ext uri="{BB962C8B-B14F-4D97-AF65-F5344CB8AC3E}">
        <p14:creationId xmlns:p14="http://schemas.microsoft.com/office/powerpoint/2010/main" val="27946245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0A64DC-0566-2BFA-72EA-6A76322FEA43}"/>
              </a:ext>
            </a:extLst>
          </p:cNvPr>
          <p:cNvSpPr/>
          <p:nvPr/>
        </p:nvSpPr>
        <p:spPr>
          <a:xfrm>
            <a:off x="0" y="0"/>
            <a:ext cx="12192000" cy="5486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108E895-13A7-2E68-0495-306E3CF12034}"/>
              </a:ext>
            </a:extLst>
          </p:cNvPr>
          <p:cNvSpPr/>
          <p:nvPr/>
        </p:nvSpPr>
        <p:spPr>
          <a:xfrm>
            <a:off x="0" y="6756729"/>
            <a:ext cx="12192000" cy="914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그림 2">
            <a:extLst>
              <a:ext uri="{FF2B5EF4-FFF2-40B4-BE49-F238E27FC236}">
                <a16:creationId xmlns:a16="http://schemas.microsoft.com/office/drawing/2014/main" id="{C82D73FE-7539-03D5-68BD-A2894B62B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2200" y="29659"/>
            <a:ext cx="2088232" cy="489321"/>
          </a:xfrm>
          <a:prstGeom prst="rect">
            <a:avLst/>
          </a:prstGeom>
        </p:spPr>
      </p:pic>
      <p:sp>
        <p:nvSpPr>
          <p:cNvPr id="5" name="Hộp Văn bản 4">
            <a:extLst>
              <a:ext uri="{FF2B5EF4-FFF2-40B4-BE49-F238E27FC236}">
                <a16:creationId xmlns:a16="http://schemas.microsoft.com/office/drawing/2014/main" id="{F1F389CF-7AC7-EDC1-E73E-0B715AD5FB9A}"/>
              </a:ext>
            </a:extLst>
          </p:cNvPr>
          <p:cNvSpPr txBox="1"/>
          <p:nvPr/>
        </p:nvSpPr>
        <p:spPr>
          <a:xfrm>
            <a:off x="172529" y="733245"/>
            <a:ext cx="5029200" cy="2246769"/>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heat transfer coefficient of the refrigerant side:</a:t>
            </a: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overall heat transfer coefficient:</a:t>
            </a: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heat transfer coefficient of the water side:</a:t>
            </a:r>
          </a:p>
        </p:txBody>
      </p:sp>
      <p:pic>
        <p:nvPicPr>
          <p:cNvPr id="7" name="Hình ảnh 6">
            <a:extLst>
              <a:ext uri="{FF2B5EF4-FFF2-40B4-BE49-F238E27FC236}">
                <a16:creationId xmlns:a16="http://schemas.microsoft.com/office/drawing/2014/main" id="{CA37C744-F0DA-3661-7457-E600FC473071}"/>
              </a:ext>
            </a:extLst>
          </p:cNvPr>
          <p:cNvPicPr>
            <a:picLocks noChangeAspect="1"/>
          </p:cNvPicPr>
          <p:nvPr/>
        </p:nvPicPr>
        <p:blipFill>
          <a:blip r:embed="rId4"/>
          <a:stretch>
            <a:fillRect/>
          </a:stretch>
        </p:blipFill>
        <p:spPr>
          <a:xfrm>
            <a:off x="5932850" y="733245"/>
            <a:ext cx="2345533" cy="707886"/>
          </a:xfrm>
          <a:prstGeom prst="rect">
            <a:avLst/>
          </a:prstGeom>
        </p:spPr>
      </p:pic>
      <p:pic>
        <p:nvPicPr>
          <p:cNvPr id="9" name="Hình ảnh 8">
            <a:extLst>
              <a:ext uri="{FF2B5EF4-FFF2-40B4-BE49-F238E27FC236}">
                <a16:creationId xmlns:a16="http://schemas.microsoft.com/office/drawing/2014/main" id="{4F0F5747-4938-D524-F6CD-DDB5950CF387}"/>
              </a:ext>
            </a:extLst>
          </p:cNvPr>
          <p:cNvPicPr>
            <a:picLocks noChangeAspect="1"/>
          </p:cNvPicPr>
          <p:nvPr/>
        </p:nvPicPr>
        <p:blipFill rotWithShape="1">
          <a:blip r:embed="rId5"/>
          <a:srcRect t="14042"/>
          <a:stretch/>
        </p:blipFill>
        <p:spPr>
          <a:xfrm>
            <a:off x="5932850" y="1625736"/>
            <a:ext cx="1619476" cy="548641"/>
          </a:xfrm>
          <a:prstGeom prst="rect">
            <a:avLst/>
          </a:prstGeom>
        </p:spPr>
      </p:pic>
      <p:pic>
        <p:nvPicPr>
          <p:cNvPr id="11" name="Hình ảnh 10">
            <a:extLst>
              <a:ext uri="{FF2B5EF4-FFF2-40B4-BE49-F238E27FC236}">
                <a16:creationId xmlns:a16="http://schemas.microsoft.com/office/drawing/2014/main" id="{E8B172A9-DC9E-A668-EF40-43865CABCDB3}"/>
              </a:ext>
            </a:extLst>
          </p:cNvPr>
          <p:cNvPicPr>
            <a:picLocks noChangeAspect="1"/>
          </p:cNvPicPr>
          <p:nvPr/>
        </p:nvPicPr>
        <p:blipFill>
          <a:blip r:embed="rId6"/>
          <a:stretch>
            <a:fillRect/>
          </a:stretch>
        </p:blipFill>
        <p:spPr>
          <a:xfrm>
            <a:off x="7905152" y="1625736"/>
            <a:ext cx="4286848" cy="619211"/>
          </a:xfrm>
          <a:prstGeom prst="rect">
            <a:avLst/>
          </a:prstGeom>
        </p:spPr>
      </p:pic>
      <p:pic>
        <p:nvPicPr>
          <p:cNvPr id="13" name="Hình ảnh 12">
            <a:extLst>
              <a:ext uri="{FF2B5EF4-FFF2-40B4-BE49-F238E27FC236}">
                <a16:creationId xmlns:a16="http://schemas.microsoft.com/office/drawing/2014/main" id="{F8041BAF-AFB0-EA7D-BF13-E6FB75197696}"/>
              </a:ext>
            </a:extLst>
          </p:cNvPr>
          <p:cNvPicPr>
            <a:picLocks noChangeAspect="1"/>
          </p:cNvPicPr>
          <p:nvPr/>
        </p:nvPicPr>
        <p:blipFill>
          <a:blip r:embed="rId7"/>
          <a:stretch>
            <a:fillRect/>
          </a:stretch>
        </p:blipFill>
        <p:spPr>
          <a:xfrm>
            <a:off x="5932850" y="2360803"/>
            <a:ext cx="4020111" cy="619211"/>
          </a:xfrm>
          <a:prstGeom prst="rect">
            <a:avLst/>
          </a:prstGeom>
        </p:spPr>
      </p:pic>
    </p:spTree>
    <p:extLst>
      <p:ext uri="{BB962C8B-B14F-4D97-AF65-F5344CB8AC3E}">
        <p14:creationId xmlns:p14="http://schemas.microsoft.com/office/powerpoint/2010/main" val="1632053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0A64DC-0566-2BFA-72EA-6A76322FEA43}"/>
              </a:ext>
            </a:extLst>
          </p:cNvPr>
          <p:cNvSpPr/>
          <p:nvPr/>
        </p:nvSpPr>
        <p:spPr>
          <a:xfrm>
            <a:off x="0" y="0"/>
            <a:ext cx="12192000" cy="5486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108E895-13A7-2E68-0495-306E3CF12034}"/>
              </a:ext>
            </a:extLst>
          </p:cNvPr>
          <p:cNvSpPr/>
          <p:nvPr/>
        </p:nvSpPr>
        <p:spPr>
          <a:xfrm>
            <a:off x="0" y="6756729"/>
            <a:ext cx="12192000" cy="914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그림 2">
            <a:extLst>
              <a:ext uri="{FF2B5EF4-FFF2-40B4-BE49-F238E27FC236}">
                <a16:creationId xmlns:a16="http://schemas.microsoft.com/office/drawing/2014/main" id="{C82D73FE-7539-03D5-68BD-A2894B62B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2200" y="29659"/>
            <a:ext cx="2088232" cy="489321"/>
          </a:xfrm>
          <a:prstGeom prst="rect">
            <a:avLst/>
          </a:prstGeom>
        </p:spPr>
      </p:pic>
      <p:sp>
        <p:nvSpPr>
          <p:cNvPr id="6" name="TextBox 5">
            <a:extLst>
              <a:ext uri="{FF2B5EF4-FFF2-40B4-BE49-F238E27FC236}">
                <a16:creationId xmlns:a16="http://schemas.microsoft.com/office/drawing/2014/main" id="{926AA903-B845-330C-D891-A88B78B4FF2B}"/>
              </a:ext>
            </a:extLst>
          </p:cNvPr>
          <p:cNvSpPr txBox="1"/>
          <p:nvPr/>
        </p:nvSpPr>
        <p:spPr>
          <a:xfrm>
            <a:off x="60784" y="2921168"/>
            <a:ext cx="12070432" cy="1015663"/>
          </a:xfrm>
          <a:prstGeom prst="rect">
            <a:avLst/>
          </a:prstGeom>
          <a:noFill/>
        </p:spPr>
        <p:txBody>
          <a:bodyPr wrap="square">
            <a:spAutoFit/>
          </a:bodyPr>
          <a:lstStyle/>
          <a:p>
            <a:pPr algn="ctr"/>
            <a:r>
              <a:rPr lang="en-US" sz="6000" b="1" dirty="0">
                <a:solidFill>
                  <a:srgbClr val="000000"/>
                </a:solidFill>
                <a:latin typeface="Times New Roman" panose="02020603050405020304" pitchFamily="18" charset="0"/>
                <a:cs typeface="Times New Roman" panose="02020603050405020304" pitchFamily="18" charset="0"/>
              </a:rPr>
              <a:t>F</a:t>
            </a:r>
            <a:r>
              <a:rPr lang="en-US" sz="6000" b="1" dirty="0">
                <a:solidFill>
                  <a:srgbClr val="000000"/>
                </a:solidFill>
                <a:effectLst/>
                <a:latin typeface="Times New Roman" panose="02020603050405020304" pitchFamily="18" charset="0"/>
                <a:cs typeface="Times New Roman" panose="02020603050405020304" pitchFamily="18" charset="0"/>
              </a:rPr>
              <a:t>rictional pressure drop</a:t>
            </a:r>
            <a:endParaRPr lang="en-US" sz="3600" b="1"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3476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0A64DC-0566-2BFA-72EA-6A76322FEA43}"/>
              </a:ext>
            </a:extLst>
          </p:cNvPr>
          <p:cNvSpPr/>
          <p:nvPr/>
        </p:nvSpPr>
        <p:spPr>
          <a:xfrm>
            <a:off x="0" y="0"/>
            <a:ext cx="12192000" cy="5486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108E895-13A7-2E68-0495-306E3CF12034}"/>
              </a:ext>
            </a:extLst>
          </p:cNvPr>
          <p:cNvSpPr/>
          <p:nvPr/>
        </p:nvSpPr>
        <p:spPr>
          <a:xfrm>
            <a:off x="0" y="6756729"/>
            <a:ext cx="12192000" cy="914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그림 2">
            <a:extLst>
              <a:ext uri="{FF2B5EF4-FFF2-40B4-BE49-F238E27FC236}">
                <a16:creationId xmlns:a16="http://schemas.microsoft.com/office/drawing/2014/main" id="{C82D73FE-7539-03D5-68BD-A2894B62B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2200" y="29659"/>
            <a:ext cx="2088232" cy="489321"/>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65DA683-DDB7-5635-98CF-AF90CD0F20A1}"/>
                  </a:ext>
                </a:extLst>
              </p:cNvPr>
              <p:cNvSpPr txBox="1"/>
              <p:nvPr/>
            </p:nvSpPr>
            <p:spPr>
              <a:xfrm>
                <a:off x="227501" y="688876"/>
                <a:ext cx="5868500" cy="4093428"/>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total pressure drop in the test section</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𝑃</m:t>
                        </m:r>
                      </m:e>
                      <m:sub>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𝑡𝑜𝑡𝑎𝑙</m:t>
                        </m:r>
                      </m:sub>
                    </m:sSub>
                  </m:oMath>
                </a14:m>
                <a:r>
                  <a:rPr lang="en-US" sz="2000" dirty="0">
                    <a:latin typeface="Times New Roman" panose="02020603050405020304" pitchFamily="18" charset="0"/>
                    <a:cs typeface="Times New Roman" panose="02020603050405020304" pitchFamily="18" charset="0"/>
                  </a:rPr>
                  <a:t> is measured by using a differential pressure transducer.</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The two-phase friction factor:</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acceleration pressure drop for condensation:</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static head loss:</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momentum pressure drop:</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mc:Choice>
        <mc:Fallback xmlns="">
          <p:sp>
            <p:nvSpPr>
              <p:cNvPr id="14" name="TextBox 13">
                <a:extLst>
                  <a:ext uri="{FF2B5EF4-FFF2-40B4-BE49-F238E27FC236}">
                    <a16:creationId xmlns:a16="http://schemas.microsoft.com/office/drawing/2014/main" id="{965DA683-DDB7-5635-98CF-AF90CD0F20A1}"/>
                  </a:ext>
                </a:extLst>
              </p:cNvPr>
              <p:cNvSpPr txBox="1">
                <a:spLocks noRot="1" noChangeAspect="1" noMove="1" noResize="1" noEditPoints="1" noAdjustHandles="1" noChangeArrowheads="1" noChangeShapeType="1" noTextEdit="1"/>
              </p:cNvSpPr>
              <p:nvPr/>
            </p:nvSpPr>
            <p:spPr>
              <a:xfrm>
                <a:off x="227501" y="688876"/>
                <a:ext cx="5868500" cy="4093428"/>
              </a:xfrm>
              <a:prstGeom prst="rect">
                <a:avLst/>
              </a:prstGeom>
              <a:blipFill>
                <a:blip r:embed="rId4"/>
                <a:stretch>
                  <a:fillRect l="-935" t="-745"/>
                </a:stretch>
              </a:blipFill>
            </p:spPr>
            <p:txBody>
              <a:bodyPr/>
              <a:lstStyle/>
              <a:p>
                <a:r>
                  <a:rPr lang="en-US">
                    <a:noFill/>
                  </a:rPr>
                  <a:t> </a:t>
                </a:r>
              </a:p>
            </p:txBody>
          </p:sp>
        </mc:Fallback>
      </mc:AlternateContent>
      <p:pic>
        <p:nvPicPr>
          <p:cNvPr id="6" name="Hình ảnh 5">
            <a:extLst>
              <a:ext uri="{FF2B5EF4-FFF2-40B4-BE49-F238E27FC236}">
                <a16:creationId xmlns:a16="http://schemas.microsoft.com/office/drawing/2014/main" id="{8667B84B-65A0-4F69-1625-D52AA1295F72}"/>
              </a:ext>
            </a:extLst>
          </p:cNvPr>
          <p:cNvPicPr>
            <a:picLocks noChangeAspect="1"/>
          </p:cNvPicPr>
          <p:nvPr/>
        </p:nvPicPr>
        <p:blipFill>
          <a:blip r:embed="rId5"/>
          <a:stretch>
            <a:fillRect/>
          </a:stretch>
        </p:blipFill>
        <p:spPr>
          <a:xfrm>
            <a:off x="6819309" y="670197"/>
            <a:ext cx="3057952" cy="466790"/>
          </a:xfrm>
          <a:prstGeom prst="rect">
            <a:avLst/>
          </a:prstGeom>
        </p:spPr>
      </p:pic>
      <p:pic>
        <p:nvPicPr>
          <p:cNvPr id="9" name="Hình ảnh 8">
            <a:extLst>
              <a:ext uri="{FF2B5EF4-FFF2-40B4-BE49-F238E27FC236}">
                <a16:creationId xmlns:a16="http://schemas.microsoft.com/office/drawing/2014/main" id="{ECA3B3AE-3580-2414-D956-B8D1C3834F14}"/>
              </a:ext>
            </a:extLst>
          </p:cNvPr>
          <p:cNvPicPr>
            <a:picLocks noChangeAspect="1"/>
          </p:cNvPicPr>
          <p:nvPr/>
        </p:nvPicPr>
        <p:blipFill>
          <a:blip r:embed="rId6"/>
          <a:stretch>
            <a:fillRect/>
          </a:stretch>
        </p:blipFill>
        <p:spPr>
          <a:xfrm>
            <a:off x="6819309" y="2017282"/>
            <a:ext cx="2276793" cy="733527"/>
          </a:xfrm>
          <a:prstGeom prst="rect">
            <a:avLst/>
          </a:prstGeom>
        </p:spPr>
      </p:pic>
      <p:pic>
        <p:nvPicPr>
          <p:cNvPr id="12" name="Hình ảnh 11">
            <a:extLst>
              <a:ext uri="{FF2B5EF4-FFF2-40B4-BE49-F238E27FC236}">
                <a16:creationId xmlns:a16="http://schemas.microsoft.com/office/drawing/2014/main" id="{DD3B6DED-18BD-F4A9-191A-FDFACFF63D7F}"/>
              </a:ext>
            </a:extLst>
          </p:cNvPr>
          <p:cNvPicPr>
            <a:picLocks noChangeAspect="1"/>
          </p:cNvPicPr>
          <p:nvPr/>
        </p:nvPicPr>
        <p:blipFill>
          <a:blip r:embed="rId7"/>
          <a:stretch>
            <a:fillRect/>
          </a:stretch>
        </p:blipFill>
        <p:spPr>
          <a:xfrm>
            <a:off x="6819309" y="2805666"/>
            <a:ext cx="2669748" cy="496893"/>
          </a:xfrm>
          <a:prstGeom prst="rect">
            <a:avLst/>
          </a:prstGeom>
        </p:spPr>
      </p:pic>
      <p:pic>
        <p:nvPicPr>
          <p:cNvPr id="15" name="Hình ảnh 14">
            <a:extLst>
              <a:ext uri="{FF2B5EF4-FFF2-40B4-BE49-F238E27FC236}">
                <a16:creationId xmlns:a16="http://schemas.microsoft.com/office/drawing/2014/main" id="{7D301BC3-5554-5CA4-A5BE-0059A81BD0D6}"/>
              </a:ext>
            </a:extLst>
          </p:cNvPr>
          <p:cNvPicPr>
            <a:picLocks noChangeAspect="1"/>
          </p:cNvPicPr>
          <p:nvPr/>
        </p:nvPicPr>
        <p:blipFill>
          <a:blip r:embed="rId8"/>
          <a:stretch>
            <a:fillRect/>
          </a:stretch>
        </p:blipFill>
        <p:spPr>
          <a:xfrm>
            <a:off x="6819309" y="3410229"/>
            <a:ext cx="2095921" cy="477405"/>
          </a:xfrm>
          <a:prstGeom prst="rect">
            <a:avLst/>
          </a:prstGeom>
        </p:spPr>
      </p:pic>
      <p:pic>
        <p:nvPicPr>
          <p:cNvPr id="23" name="Hình ảnh 22">
            <a:extLst>
              <a:ext uri="{FF2B5EF4-FFF2-40B4-BE49-F238E27FC236}">
                <a16:creationId xmlns:a16="http://schemas.microsoft.com/office/drawing/2014/main" id="{E00D828E-12E1-4CC2-39CA-3EA79D68221B}"/>
              </a:ext>
            </a:extLst>
          </p:cNvPr>
          <p:cNvPicPr>
            <a:picLocks noChangeAspect="1"/>
          </p:cNvPicPr>
          <p:nvPr/>
        </p:nvPicPr>
        <p:blipFill>
          <a:blip r:embed="rId9"/>
          <a:stretch>
            <a:fillRect/>
          </a:stretch>
        </p:blipFill>
        <p:spPr>
          <a:xfrm>
            <a:off x="6819309" y="3997347"/>
            <a:ext cx="4410691" cy="514422"/>
          </a:xfrm>
          <a:prstGeom prst="rect">
            <a:avLst/>
          </a:prstGeom>
        </p:spPr>
      </p:pic>
    </p:spTree>
    <p:extLst>
      <p:ext uri="{BB962C8B-B14F-4D97-AF65-F5344CB8AC3E}">
        <p14:creationId xmlns:p14="http://schemas.microsoft.com/office/powerpoint/2010/main" val="383024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p:cNvSpPr/>
          <p:nvPr/>
        </p:nvSpPr>
        <p:spPr>
          <a:xfrm>
            <a:off x="4305698" y="0"/>
            <a:ext cx="3518494" cy="55172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텍스트 개체 틀 8"/>
          <p:cNvSpPr txBox="1">
            <a:spLocks/>
          </p:cNvSpPr>
          <p:nvPr/>
        </p:nvSpPr>
        <p:spPr>
          <a:xfrm>
            <a:off x="4211688" y="2885877"/>
            <a:ext cx="3768623" cy="1689874"/>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3000" dirty="0">
                <a:solidFill>
                  <a:schemeClr val="bg1"/>
                </a:solidFill>
                <a:latin typeface="+mj-lt"/>
                <a:ea typeface="나눔고딕 ExtraBold" panose="020D0904000000000000" pitchFamily="50" charset="-127"/>
              </a:rPr>
              <a:t>RESULTS</a:t>
            </a:r>
            <a:endParaRPr lang="en-US" altLang="ko-KR" sz="3000" dirty="0">
              <a:solidFill>
                <a:schemeClr val="bg1"/>
              </a:solidFill>
              <a:latin typeface="+mj-lt"/>
              <a:ea typeface="나눔고딕 ExtraBold" panose="020D0904000000000000" pitchFamily="50" charset="-127"/>
            </a:endParaRPr>
          </a:p>
        </p:txBody>
      </p:sp>
      <p:sp>
        <p:nvSpPr>
          <p:cNvPr id="8" name="직사각형 7"/>
          <p:cNvSpPr/>
          <p:nvPr/>
        </p:nvSpPr>
        <p:spPr>
          <a:xfrm>
            <a:off x="5607505" y="1851135"/>
            <a:ext cx="911738" cy="584775"/>
          </a:xfrm>
          <a:prstGeom prst="rect">
            <a:avLst/>
          </a:prstGeom>
        </p:spPr>
        <p:txBody>
          <a:bodyPr wrap="square">
            <a:spAutoFit/>
          </a:bodyPr>
          <a:lstStyle/>
          <a:p>
            <a:pPr algn="ctr"/>
            <a:r>
              <a:rPr lang="vi-VN" altLang="ko-KR" sz="3200" b="1" spc="-300" dirty="0">
                <a:solidFill>
                  <a:schemeClr val="bg1"/>
                </a:solidFill>
                <a:latin typeface="나눔바른고딕" panose="020B0603020101020101" pitchFamily="50" charset="-127"/>
                <a:ea typeface="나눔바른고딕" panose="020B0603020101020101" pitchFamily="50" charset="-127"/>
              </a:rPr>
              <a:t>0</a:t>
            </a:r>
            <a:r>
              <a:rPr lang="en-US" altLang="ko-KR" sz="3200" b="1" spc="-300" dirty="0">
                <a:solidFill>
                  <a:schemeClr val="bg1"/>
                </a:solidFill>
                <a:latin typeface="나눔바른고딕" panose="020B0603020101020101" pitchFamily="50" charset="-127"/>
                <a:ea typeface="나눔바른고딕" panose="020B0603020101020101" pitchFamily="50" charset="-127"/>
              </a:rPr>
              <a:t>3</a:t>
            </a:r>
            <a:endParaRPr lang="ko-KR" altLang="en-US" sz="3200" dirty="0">
              <a:solidFill>
                <a:schemeClr val="bg1"/>
              </a:solidFill>
              <a:latin typeface="나눔바른고딕" panose="020B0603020101020101" pitchFamily="50" charset="-127"/>
              <a:ea typeface="나눔바른고딕" panose="020B0603020101020101" pitchFamily="50" charset="-127"/>
            </a:endParaRPr>
          </a:p>
        </p:txBody>
      </p:sp>
      <p:cxnSp>
        <p:nvCxnSpPr>
          <p:cNvPr id="21" name="직선 연결선 20"/>
          <p:cNvCxnSpPr/>
          <p:nvPr/>
        </p:nvCxnSpPr>
        <p:spPr>
          <a:xfrm>
            <a:off x="4732797" y="2464052"/>
            <a:ext cx="2664296" cy="0"/>
          </a:xfrm>
          <a:prstGeom prst="line">
            <a:avLst/>
          </a:prstGeom>
          <a:ln>
            <a:solidFill>
              <a:srgbClr val="D2DFEE"/>
            </a:solidFill>
          </a:ln>
        </p:spPr>
        <p:style>
          <a:lnRef idx="1">
            <a:schemeClr val="accent1"/>
          </a:lnRef>
          <a:fillRef idx="0">
            <a:schemeClr val="accent1"/>
          </a:fillRef>
          <a:effectRef idx="0">
            <a:schemeClr val="accent1"/>
          </a:effectRef>
          <a:fontRef idx="minor">
            <a:schemeClr val="tx1"/>
          </a:fontRef>
        </p:style>
      </p:cxnSp>
      <p:sp>
        <p:nvSpPr>
          <p:cNvPr id="22" name="직사각형 21"/>
          <p:cNvSpPr/>
          <p:nvPr/>
        </p:nvSpPr>
        <p:spPr>
          <a:xfrm>
            <a:off x="4684578" y="4997576"/>
            <a:ext cx="2789546" cy="261610"/>
          </a:xfrm>
          <a:prstGeom prst="rect">
            <a:avLst/>
          </a:prstGeom>
        </p:spPr>
        <p:txBody>
          <a:bodyPr wrap="none">
            <a:spAutoFit/>
          </a:bodyPr>
          <a:lstStyle/>
          <a:p>
            <a:pPr>
              <a:lnSpc>
                <a:spcPct val="150000"/>
              </a:lnSpc>
            </a:pPr>
            <a:r>
              <a:rPr lang="en-US" altLang="ko-KR" sz="800" spc="300" dirty="0">
                <a:solidFill>
                  <a:schemeClr val="bg1">
                    <a:lumMod val="95000"/>
                  </a:schemeClr>
                </a:solidFill>
                <a:latin typeface="나눔바른고딕" panose="020B0603020101020101" pitchFamily="50" charset="-127"/>
                <a:ea typeface="나눔바른고딕" panose="020B0603020101020101" pitchFamily="50" charset="-127"/>
              </a:rPr>
              <a:t>JEONBUK NATIONAL UNIVERSITY</a:t>
            </a:r>
          </a:p>
        </p:txBody>
      </p:sp>
      <p:pic>
        <p:nvPicPr>
          <p:cNvPr id="2" name="그림 2">
            <a:extLst>
              <a:ext uri="{FF2B5EF4-FFF2-40B4-BE49-F238E27FC236}">
                <a16:creationId xmlns:a16="http://schemas.microsoft.com/office/drawing/2014/main" id="{DC07AC71-16DB-40D6-13DE-291D6C7B10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9258" y="5741605"/>
            <a:ext cx="2088232" cy="489321"/>
          </a:xfrm>
          <a:prstGeom prst="rect">
            <a:avLst/>
          </a:prstGeom>
        </p:spPr>
      </p:pic>
    </p:spTree>
    <p:extLst>
      <p:ext uri="{BB962C8B-B14F-4D97-AF65-F5344CB8AC3E}">
        <p14:creationId xmlns:p14="http://schemas.microsoft.com/office/powerpoint/2010/main" val="30215804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eelOff"/>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0A64DC-0566-2BFA-72EA-6A76322FEA43}"/>
              </a:ext>
            </a:extLst>
          </p:cNvPr>
          <p:cNvSpPr/>
          <p:nvPr/>
        </p:nvSpPr>
        <p:spPr>
          <a:xfrm>
            <a:off x="0" y="0"/>
            <a:ext cx="12192000" cy="5486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108E895-13A7-2E68-0495-306E3CF12034}"/>
              </a:ext>
            </a:extLst>
          </p:cNvPr>
          <p:cNvSpPr/>
          <p:nvPr/>
        </p:nvSpPr>
        <p:spPr>
          <a:xfrm>
            <a:off x="0" y="6756729"/>
            <a:ext cx="12192000" cy="914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그림 2">
            <a:extLst>
              <a:ext uri="{FF2B5EF4-FFF2-40B4-BE49-F238E27FC236}">
                <a16:creationId xmlns:a16="http://schemas.microsoft.com/office/drawing/2014/main" id="{C82D73FE-7539-03D5-68BD-A2894B62B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2200" y="29659"/>
            <a:ext cx="2088232" cy="489321"/>
          </a:xfrm>
          <a:prstGeom prst="rect">
            <a:avLst/>
          </a:prstGeom>
        </p:spPr>
      </p:pic>
      <p:sp>
        <p:nvSpPr>
          <p:cNvPr id="5" name="Hộp Văn bản 4">
            <a:extLst>
              <a:ext uri="{FF2B5EF4-FFF2-40B4-BE49-F238E27FC236}">
                <a16:creationId xmlns:a16="http://schemas.microsoft.com/office/drawing/2014/main" id="{1673973D-B399-BA46-487B-792F7243CAE8}"/>
              </a:ext>
            </a:extLst>
          </p:cNvPr>
          <p:cNvSpPr txBox="1"/>
          <p:nvPr/>
        </p:nvSpPr>
        <p:spPr>
          <a:xfrm>
            <a:off x="483078" y="819510"/>
            <a:ext cx="11145329" cy="3323987"/>
          </a:xfrm>
          <a:prstGeom prst="rect">
            <a:avLst/>
          </a:prstGeom>
          <a:noFill/>
        </p:spPr>
        <p:txBody>
          <a:bodyPr wrap="square" rtlCol="0">
            <a:spAutoFit/>
          </a:bodyPr>
          <a:lstStyle/>
          <a:p>
            <a:r>
              <a:rPr lang="en-US" sz="3000" b="1" u="sng" dirty="0">
                <a:latin typeface="Times New Roman" panose="02020603050405020304" pitchFamily="18" charset="0"/>
                <a:cs typeface="Times New Roman" panose="02020603050405020304" pitchFamily="18" charset="0"/>
              </a:rPr>
              <a:t>Experiment conditions:</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pPr algn="just"/>
            <a:r>
              <a:rPr lang="en-US" sz="2000" dirty="0">
                <a:solidFill>
                  <a:srgbClr val="000000"/>
                </a:solidFill>
                <a:effectLst/>
                <a:latin typeface="Times New Roman" panose="02020603050405020304" pitchFamily="18" charset="0"/>
                <a:cs typeface="Times New Roman" panose="02020603050405020304" pitchFamily="18" charset="0"/>
              </a:rPr>
              <a:t>The condensation heat transfer coefficients and the pressure drops of R410A and R22 were measured in </a:t>
            </a:r>
          </a:p>
          <a:p>
            <a:pPr marL="342900" indent="-342900" algn="just">
              <a:buFont typeface="Arial" panose="020B0604020202020204" pitchFamily="34" charset="0"/>
              <a:buChar char="•"/>
            </a:pPr>
            <a:r>
              <a:rPr lang="en-US" sz="2000" dirty="0">
                <a:solidFill>
                  <a:srgbClr val="000000"/>
                </a:solidFill>
                <a:effectLst/>
                <a:latin typeface="Times New Roman" panose="02020603050405020304" pitchFamily="18" charset="0"/>
                <a:cs typeface="Times New Roman" panose="02020603050405020304" pitchFamily="18" charset="0"/>
              </a:rPr>
              <a:t>3 BPHEs with chevron angles of 20°, 35°, and 45°</a:t>
            </a:r>
          </a:p>
          <a:p>
            <a:pPr marL="342900" indent="-342900" algn="just">
              <a:buFont typeface="Arial" panose="020B0604020202020204" pitchFamily="34" charset="0"/>
              <a:buChar char="•"/>
            </a:pPr>
            <a:r>
              <a:rPr lang="en-US" sz="2000" dirty="0">
                <a:solidFill>
                  <a:srgbClr val="000000"/>
                </a:solidFill>
                <a:effectLst/>
                <a:latin typeface="Times New Roman" panose="02020603050405020304" pitchFamily="18" charset="0"/>
                <a:cs typeface="Times New Roman" panose="02020603050405020304" pitchFamily="18" charset="0"/>
              </a:rPr>
              <a:t>The mass flux (13 - 34 kg/m2s) </a:t>
            </a:r>
          </a:p>
          <a:p>
            <a:pPr marL="342900" indent="-342900" algn="just">
              <a:buFont typeface="Arial" panose="020B0604020202020204" pitchFamily="34" charset="0"/>
              <a:buChar char="•"/>
            </a:pPr>
            <a:r>
              <a:rPr lang="en-US" sz="2000" dirty="0">
                <a:solidFill>
                  <a:srgbClr val="000000"/>
                </a:solidFill>
                <a:effectLst/>
                <a:latin typeface="Times New Roman" panose="02020603050405020304" pitchFamily="18" charset="0"/>
                <a:cs typeface="Times New Roman" panose="02020603050405020304" pitchFamily="18" charset="0"/>
              </a:rPr>
              <a:t>The vapor quality (0.9 - 0.15)</a:t>
            </a:r>
          </a:p>
          <a:p>
            <a:pPr marL="342900" indent="-342900" algn="just">
              <a:buFont typeface="Arial" panose="020B0604020202020204" pitchFamily="34" charset="0"/>
              <a:buChar char="•"/>
            </a:pPr>
            <a:r>
              <a:rPr lang="en-US" sz="2000" dirty="0">
                <a:solidFill>
                  <a:srgbClr val="000000"/>
                </a:solidFill>
                <a:effectLst/>
                <a:latin typeface="Times New Roman" panose="02020603050405020304" pitchFamily="18" charset="0"/>
                <a:cs typeface="Times New Roman" panose="02020603050405020304" pitchFamily="18" charset="0"/>
              </a:rPr>
              <a:t>The condensing temperature (20°C and 30°C) under a given heat flux condition (4.7 -5.3 kW/m2). </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6041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0A64DC-0566-2BFA-72EA-6A76322FEA43}"/>
              </a:ext>
            </a:extLst>
          </p:cNvPr>
          <p:cNvSpPr/>
          <p:nvPr/>
        </p:nvSpPr>
        <p:spPr>
          <a:xfrm>
            <a:off x="0" y="0"/>
            <a:ext cx="12192000" cy="5486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108E895-13A7-2E68-0495-306E3CF12034}"/>
              </a:ext>
            </a:extLst>
          </p:cNvPr>
          <p:cNvSpPr/>
          <p:nvPr/>
        </p:nvSpPr>
        <p:spPr>
          <a:xfrm>
            <a:off x="0" y="6756729"/>
            <a:ext cx="12192000" cy="914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그림 2">
            <a:extLst>
              <a:ext uri="{FF2B5EF4-FFF2-40B4-BE49-F238E27FC236}">
                <a16:creationId xmlns:a16="http://schemas.microsoft.com/office/drawing/2014/main" id="{C82D73FE-7539-03D5-68BD-A2894B62B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2200" y="29659"/>
            <a:ext cx="2088232" cy="489321"/>
          </a:xfrm>
          <a:prstGeom prst="rect">
            <a:avLst/>
          </a:prstGeom>
        </p:spPr>
      </p:pic>
      <p:sp>
        <p:nvSpPr>
          <p:cNvPr id="6" name="Hộp Văn bản 5">
            <a:extLst>
              <a:ext uri="{FF2B5EF4-FFF2-40B4-BE49-F238E27FC236}">
                <a16:creationId xmlns:a16="http://schemas.microsoft.com/office/drawing/2014/main" id="{0CD0A9DC-4F3D-D664-82D9-A4677151E791}"/>
              </a:ext>
            </a:extLst>
          </p:cNvPr>
          <p:cNvSpPr txBox="1"/>
          <p:nvPr/>
        </p:nvSpPr>
        <p:spPr>
          <a:xfrm>
            <a:off x="2220583" y="3113529"/>
            <a:ext cx="7750834" cy="630942"/>
          </a:xfrm>
          <a:prstGeom prst="rect">
            <a:avLst/>
          </a:prstGeom>
          <a:noFill/>
        </p:spPr>
        <p:txBody>
          <a:bodyPr wrap="square">
            <a:spAutoFit/>
          </a:bodyPr>
          <a:lstStyle/>
          <a:p>
            <a:r>
              <a:rPr lang="en-US" sz="3500" b="1" dirty="0">
                <a:solidFill>
                  <a:srgbClr val="000000"/>
                </a:solidFill>
                <a:effectLst/>
                <a:latin typeface="Times New Roman" panose="02020603050405020304" pitchFamily="18" charset="0"/>
                <a:cs typeface="Times New Roman" panose="02020603050405020304" pitchFamily="18" charset="0"/>
              </a:rPr>
              <a:t>CONDENSATION HEAT TRANSFER</a:t>
            </a:r>
            <a:endParaRPr lang="en-US" sz="35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0443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0A64DC-0566-2BFA-72EA-6A76322FEA43}"/>
              </a:ext>
            </a:extLst>
          </p:cNvPr>
          <p:cNvSpPr/>
          <p:nvPr/>
        </p:nvSpPr>
        <p:spPr>
          <a:xfrm>
            <a:off x="0" y="0"/>
            <a:ext cx="12192000" cy="5486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108E895-13A7-2E68-0495-306E3CF12034}"/>
              </a:ext>
            </a:extLst>
          </p:cNvPr>
          <p:cNvSpPr/>
          <p:nvPr/>
        </p:nvSpPr>
        <p:spPr>
          <a:xfrm>
            <a:off x="0" y="6756729"/>
            <a:ext cx="12192000" cy="914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그림 2">
            <a:extLst>
              <a:ext uri="{FF2B5EF4-FFF2-40B4-BE49-F238E27FC236}">
                <a16:creationId xmlns:a16="http://schemas.microsoft.com/office/drawing/2014/main" id="{C82D73FE-7539-03D5-68BD-A2894B62B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2200" y="29659"/>
            <a:ext cx="2088232" cy="489321"/>
          </a:xfrm>
          <a:prstGeom prst="rect">
            <a:avLst/>
          </a:prstGeom>
        </p:spPr>
      </p:pic>
      <p:pic>
        <p:nvPicPr>
          <p:cNvPr id="6" name="Hình ảnh 5">
            <a:extLst>
              <a:ext uri="{FF2B5EF4-FFF2-40B4-BE49-F238E27FC236}">
                <a16:creationId xmlns:a16="http://schemas.microsoft.com/office/drawing/2014/main" id="{6C4000FF-82DE-57F0-4281-AFC131AF0383}"/>
              </a:ext>
            </a:extLst>
          </p:cNvPr>
          <p:cNvPicPr>
            <a:picLocks noChangeAspect="1"/>
          </p:cNvPicPr>
          <p:nvPr/>
        </p:nvPicPr>
        <p:blipFill>
          <a:blip r:embed="rId4"/>
          <a:stretch>
            <a:fillRect/>
          </a:stretch>
        </p:blipFill>
        <p:spPr>
          <a:xfrm>
            <a:off x="348577" y="848670"/>
            <a:ext cx="5287113" cy="4229690"/>
          </a:xfrm>
          <a:prstGeom prst="rect">
            <a:avLst/>
          </a:prstGeom>
        </p:spPr>
      </p:pic>
      <p:sp>
        <p:nvSpPr>
          <p:cNvPr id="7" name="TextBox 6">
            <a:extLst>
              <a:ext uri="{FF2B5EF4-FFF2-40B4-BE49-F238E27FC236}">
                <a16:creationId xmlns:a16="http://schemas.microsoft.com/office/drawing/2014/main" id="{D7C7B862-0107-D455-1EC7-3694B64198A7}"/>
              </a:ext>
            </a:extLst>
          </p:cNvPr>
          <p:cNvSpPr txBox="1"/>
          <p:nvPr/>
        </p:nvSpPr>
        <p:spPr>
          <a:xfrm>
            <a:off x="5635690" y="609025"/>
            <a:ext cx="6335485" cy="4708981"/>
          </a:xfrm>
          <a:prstGeom prst="rect">
            <a:avLst/>
          </a:prstGeom>
          <a:noFill/>
        </p:spPr>
        <p:txBody>
          <a:bodyPr wrap="square">
            <a:spAutoFit/>
          </a:bodyPr>
          <a:lstStyle/>
          <a:p>
            <a:pPr algn="just"/>
            <a:r>
              <a:rPr lang="en-US" sz="2000" dirty="0">
                <a:latin typeface="Times New Roman" panose="02020603050405020304" pitchFamily="18" charset="0"/>
                <a:cs typeface="Times New Roman" panose="02020603050405020304" pitchFamily="18" charset="0"/>
              </a:rPr>
              <a:t>Fig. 3 shows the effects of the refrigerant mass flux, the chevron angle, and the condensation temperature on the averaged heat transfer coefficient for R410A.</a:t>
            </a: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averaged heat transfer coefficient means the average of the heat transfer coefficients calculated by varying the quality of the refrigerant from 0.15 to 0.9.</a:t>
            </a: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small chevron angle </a:t>
            </a:r>
            <a:r>
              <a:rPr lang="en-US" sz="2000" dirty="0">
                <a:latin typeface="Times New Roman" panose="02020603050405020304" pitchFamily="18" charset="0"/>
                <a:cs typeface="Times New Roman" panose="02020603050405020304" pitchFamily="18" charset="0"/>
                <a:sym typeface="Wingdings" panose="05000000000000000000" pitchFamily="2" charset="2"/>
              </a:rPr>
              <a:t> narrow pitches  changes in the velocity and the flow direction  increasing the effective contact length and time in a BHPE  increases the heat transfer.</a:t>
            </a:r>
          </a:p>
        </p:txBody>
      </p:sp>
      <p:pic>
        <p:nvPicPr>
          <p:cNvPr id="9" name="Picture 8">
            <a:extLst>
              <a:ext uri="{FF2B5EF4-FFF2-40B4-BE49-F238E27FC236}">
                <a16:creationId xmlns:a16="http://schemas.microsoft.com/office/drawing/2014/main" id="{E1F093A1-AD0A-9B66-D8D8-05A63F4E4505}"/>
              </a:ext>
            </a:extLst>
          </p:cNvPr>
          <p:cNvPicPr>
            <a:picLocks noChangeAspect="1"/>
          </p:cNvPicPr>
          <p:nvPr/>
        </p:nvPicPr>
        <p:blipFill>
          <a:blip r:embed="rId5"/>
          <a:stretch>
            <a:fillRect/>
          </a:stretch>
        </p:blipFill>
        <p:spPr>
          <a:xfrm>
            <a:off x="6904889" y="2855794"/>
            <a:ext cx="2981741" cy="857370"/>
          </a:xfrm>
          <a:prstGeom prst="rect">
            <a:avLst/>
          </a:prstGeom>
        </p:spPr>
      </p:pic>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D9A4E884-076E-3CE1-EB6E-B05ECDD3B3B5}"/>
                  </a:ext>
                </a:extLst>
              </p:cNvPr>
              <p:cNvSpPr txBox="1"/>
              <p:nvPr/>
            </p:nvSpPr>
            <p:spPr>
              <a:xfrm>
                <a:off x="93305" y="5373410"/>
                <a:ext cx="11977127" cy="369332"/>
              </a:xfrm>
              <a:prstGeom prst="rect">
                <a:avLst/>
              </a:prstGeom>
              <a:noFill/>
            </p:spPr>
            <p:txBody>
              <a:bodyPr wrap="square">
                <a:spAutoFit/>
              </a:bodyPr>
              <a:lstStyle/>
              <a:p>
                <a:pPr marL="342900" indent="-34290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 PHE with a small chevron angle is more effective at a large mass flux ( </a:t>
                </a:r>
                <a14:m>
                  <m:oMath xmlns:m="http://schemas.openxmlformats.org/officeDocument/2006/math">
                    <m:r>
                      <a:rPr lang="en-US" sz="1800" i="1" dirty="0" smtClean="0">
                        <a:latin typeface="Cambria Math" panose="02040503050406030204" pitchFamily="18" charset="0"/>
                        <a:cs typeface="Times New Roman" panose="02020603050405020304" pitchFamily="18" charset="0"/>
                      </a:rPr>
                      <m:t>&gt; 25 </m:t>
                    </m:r>
                    <m:f>
                      <m:fPr>
                        <m:type m:val="lin"/>
                        <m:ctrlPr>
                          <a:rPr lang="en-US" sz="1800" i="1" dirty="0" smtClean="0">
                            <a:latin typeface="Cambria Math" panose="02040503050406030204" pitchFamily="18" charset="0"/>
                            <a:cs typeface="Times New Roman" panose="02020603050405020304" pitchFamily="18" charset="0"/>
                          </a:rPr>
                        </m:ctrlPr>
                      </m:fPr>
                      <m:num>
                        <m:r>
                          <a:rPr lang="en-US" sz="1800" b="0" i="1" dirty="0" smtClean="0">
                            <a:latin typeface="Cambria Math" panose="02040503050406030204" pitchFamily="18" charset="0"/>
                            <a:cs typeface="Times New Roman" panose="02020603050405020304" pitchFamily="18" charset="0"/>
                          </a:rPr>
                          <m:t>𝑘𝑔</m:t>
                        </m:r>
                      </m:num>
                      <m:den>
                        <m:sSup>
                          <m:sSupPr>
                            <m:ctrlPr>
                              <a:rPr lang="en-US" sz="1800" i="1" dirty="0" smtClean="0">
                                <a:latin typeface="Cambria Math" panose="02040503050406030204" pitchFamily="18" charset="0"/>
                                <a:cs typeface="Times New Roman" panose="02020603050405020304" pitchFamily="18" charset="0"/>
                              </a:rPr>
                            </m:ctrlPr>
                          </m:sSupPr>
                          <m:e>
                            <m:r>
                              <a:rPr lang="en-US" sz="1800" b="0" i="1" dirty="0" smtClean="0">
                                <a:latin typeface="Cambria Math" panose="02040503050406030204" pitchFamily="18" charset="0"/>
                                <a:cs typeface="Times New Roman" panose="02020603050405020304" pitchFamily="18" charset="0"/>
                              </a:rPr>
                              <m:t>𝑚</m:t>
                            </m:r>
                          </m:e>
                          <m:sup>
                            <m:r>
                              <a:rPr lang="en-US" sz="1800" b="0" i="1" dirty="0" smtClean="0">
                                <a:latin typeface="Cambria Math" panose="02040503050406030204" pitchFamily="18" charset="0"/>
                                <a:cs typeface="Times New Roman" panose="02020603050405020304" pitchFamily="18" charset="0"/>
                              </a:rPr>
                              <m:t>2</m:t>
                            </m:r>
                          </m:sup>
                        </m:sSup>
                        <m:r>
                          <a:rPr lang="en-US" sz="1800" b="0" i="1" dirty="0" smtClean="0">
                            <a:latin typeface="Cambria Math" panose="02040503050406030204" pitchFamily="18" charset="0"/>
                            <a:cs typeface="Times New Roman" panose="02020603050405020304" pitchFamily="18" charset="0"/>
                          </a:rPr>
                          <m:t>𝑠</m:t>
                        </m:r>
                      </m:den>
                    </m:f>
                  </m:oMath>
                </a14:m>
                <a:r>
                  <a:rPr lang="en-US" sz="1800" dirty="0">
                    <a:latin typeface="Times New Roman" panose="02020603050405020304" pitchFamily="18" charset="0"/>
                    <a:cs typeface="Times New Roman" panose="02020603050405020304" pitchFamily="18" charset="0"/>
                  </a:rPr>
                  <a:t>) than at a small mass flux</a:t>
                </a:r>
              </a:p>
            </p:txBody>
          </p:sp>
        </mc:Choice>
        <mc:Fallback>
          <p:sp>
            <p:nvSpPr>
              <p:cNvPr id="11" name="TextBox 10">
                <a:extLst>
                  <a:ext uri="{FF2B5EF4-FFF2-40B4-BE49-F238E27FC236}">
                    <a16:creationId xmlns:a16="http://schemas.microsoft.com/office/drawing/2014/main" id="{D9A4E884-076E-3CE1-EB6E-B05ECDD3B3B5}"/>
                  </a:ext>
                </a:extLst>
              </p:cNvPr>
              <p:cNvSpPr txBox="1">
                <a:spLocks noRot="1" noChangeAspect="1" noMove="1" noResize="1" noEditPoints="1" noAdjustHandles="1" noChangeArrowheads="1" noChangeShapeType="1" noTextEdit="1"/>
              </p:cNvSpPr>
              <p:nvPr/>
            </p:nvSpPr>
            <p:spPr>
              <a:xfrm>
                <a:off x="93305" y="5373410"/>
                <a:ext cx="11977127" cy="369332"/>
              </a:xfrm>
              <a:prstGeom prst="rect">
                <a:avLst/>
              </a:prstGeom>
              <a:blipFill>
                <a:blip r:embed="rId6"/>
                <a:stretch>
                  <a:fillRect l="-305" t="-114754" b="-177049"/>
                </a:stretch>
              </a:blipFill>
            </p:spPr>
            <p:txBody>
              <a:bodyPr/>
              <a:lstStyle/>
              <a:p>
                <a:r>
                  <a:rPr lang="en-US">
                    <a:noFill/>
                  </a:rPr>
                  <a:t> </a:t>
                </a:r>
              </a:p>
            </p:txBody>
          </p:sp>
        </mc:Fallback>
      </mc:AlternateContent>
    </p:spTree>
    <p:extLst>
      <p:ext uri="{BB962C8B-B14F-4D97-AF65-F5344CB8AC3E}">
        <p14:creationId xmlns:p14="http://schemas.microsoft.com/office/powerpoint/2010/main" val="1778073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0A64DC-0566-2BFA-72EA-6A76322FEA43}"/>
              </a:ext>
            </a:extLst>
          </p:cNvPr>
          <p:cNvSpPr/>
          <p:nvPr/>
        </p:nvSpPr>
        <p:spPr>
          <a:xfrm>
            <a:off x="0" y="0"/>
            <a:ext cx="12192000" cy="5486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108E895-13A7-2E68-0495-306E3CF12034}"/>
              </a:ext>
            </a:extLst>
          </p:cNvPr>
          <p:cNvSpPr/>
          <p:nvPr/>
        </p:nvSpPr>
        <p:spPr>
          <a:xfrm>
            <a:off x="0" y="6756729"/>
            <a:ext cx="12192000" cy="914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그림 2">
            <a:extLst>
              <a:ext uri="{FF2B5EF4-FFF2-40B4-BE49-F238E27FC236}">
                <a16:creationId xmlns:a16="http://schemas.microsoft.com/office/drawing/2014/main" id="{C82D73FE-7539-03D5-68BD-A2894B62B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2200" y="29659"/>
            <a:ext cx="2088232" cy="489321"/>
          </a:xfrm>
          <a:prstGeom prst="rect">
            <a:avLst/>
          </a:prstGeom>
        </p:spPr>
      </p:pic>
      <p:pic>
        <p:nvPicPr>
          <p:cNvPr id="6" name="Picture 5">
            <a:extLst>
              <a:ext uri="{FF2B5EF4-FFF2-40B4-BE49-F238E27FC236}">
                <a16:creationId xmlns:a16="http://schemas.microsoft.com/office/drawing/2014/main" id="{75F80701-B190-CA0D-3705-7D5B2CD76E6E}"/>
              </a:ext>
            </a:extLst>
          </p:cNvPr>
          <p:cNvPicPr>
            <a:picLocks noChangeAspect="1"/>
          </p:cNvPicPr>
          <p:nvPr/>
        </p:nvPicPr>
        <p:blipFill>
          <a:blip r:embed="rId4"/>
          <a:stretch>
            <a:fillRect/>
          </a:stretch>
        </p:blipFill>
        <p:spPr>
          <a:xfrm>
            <a:off x="2035290" y="578299"/>
            <a:ext cx="8121420" cy="6144495"/>
          </a:xfrm>
          <a:prstGeom prst="rect">
            <a:avLst/>
          </a:prstGeom>
        </p:spPr>
      </p:pic>
    </p:spTree>
    <p:extLst>
      <p:ext uri="{BB962C8B-B14F-4D97-AF65-F5344CB8AC3E}">
        <p14:creationId xmlns:p14="http://schemas.microsoft.com/office/powerpoint/2010/main" val="247237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0A64DC-0566-2BFA-72EA-6A76322FEA43}"/>
              </a:ext>
            </a:extLst>
          </p:cNvPr>
          <p:cNvSpPr/>
          <p:nvPr/>
        </p:nvSpPr>
        <p:spPr>
          <a:xfrm>
            <a:off x="0" y="0"/>
            <a:ext cx="12192000" cy="5486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108E895-13A7-2E68-0495-306E3CF12034}"/>
              </a:ext>
            </a:extLst>
          </p:cNvPr>
          <p:cNvSpPr/>
          <p:nvPr/>
        </p:nvSpPr>
        <p:spPr>
          <a:xfrm>
            <a:off x="0" y="6756729"/>
            <a:ext cx="12192000" cy="914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그림 2">
            <a:extLst>
              <a:ext uri="{FF2B5EF4-FFF2-40B4-BE49-F238E27FC236}">
                <a16:creationId xmlns:a16="http://schemas.microsoft.com/office/drawing/2014/main" id="{C82D73FE-7539-03D5-68BD-A2894B62B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2200" y="29659"/>
            <a:ext cx="2088232" cy="489321"/>
          </a:xfrm>
          <a:prstGeom prst="rect">
            <a:avLst/>
          </a:prstGeom>
        </p:spPr>
      </p:pic>
      <p:pic>
        <p:nvPicPr>
          <p:cNvPr id="6" name="Hình ảnh 5">
            <a:extLst>
              <a:ext uri="{FF2B5EF4-FFF2-40B4-BE49-F238E27FC236}">
                <a16:creationId xmlns:a16="http://schemas.microsoft.com/office/drawing/2014/main" id="{6C4000FF-82DE-57F0-4281-AFC131AF0383}"/>
              </a:ext>
            </a:extLst>
          </p:cNvPr>
          <p:cNvPicPr>
            <a:picLocks noChangeAspect="1"/>
          </p:cNvPicPr>
          <p:nvPr/>
        </p:nvPicPr>
        <p:blipFill>
          <a:blip r:embed="rId4"/>
          <a:stretch>
            <a:fillRect/>
          </a:stretch>
        </p:blipFill>
        <p:spPr>
          <a:xfrm>
            <a:off x="348578" y="591648"/>
            <a:ext cx="3634165" cy="2907331"/>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D7C7B862-0107-D455-1EC7-3694B64198A7}"/>
                  </a:ext>
                </a:extLst>
              </p:cNvPr>
              <p:cNvSpPr txBox="1"/>
              <p:nvPr/>
            </p:nvSpPr>
            <p:spPr>
              <a:xfrm>
                <a:off x="4338736" y="609025"/>
                <a:ext cx="7632440" cy="4401205"/>
              </a:xfrm>
              <a:prstGeom prst="rect">
                <a:avLst/>
              </a:prstGeom>
              <a:noFill/>
            </p:spPr>
            <p:txBody>
              <a:bodyPr wrap="square">
                <a:spAutoFit/>
              </a:bodyPr>
              <a:lstStyle/>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averaged heat transfer coefficient of R410A decreases with increasing condensation temperature.</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sym typeface="Wingdings" panose="05000000000000000000" pitchFamily="2" charset="2"/>
                  </a:rPr>
                  <a:t>The vapor velocity is a more influential factor than the liquid film thickness for the heat transfer.</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Vapor </a:t>
                </a:r>
                <a:r>
                  <a:rPr lang="en-US" sz="2000" dirty="0">
                    <a:latin typeface="Times New Roman" panose="02020603050405020304" pitchFamily="18" charset="0"/>
                    <a:cs typeface="Times New Roman" panose="02020603050405020304" pitchFamily="18" charset="0"/>
                    <a:sym typeface="Wingdings" panose="05000000000000000000" pitchFamily="2" charset="2"/>
                  </a:rPr>
                  <a:t>bubbles</a:t>
                </a:r>
                <a:r>
                  <a:rPr 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sym typeface="Wingdings" panose="05000000000000000000" pitchFamily="2" charset="2"/>
                  </a:rPr>
                  <a:t> enhance the disturbance  the turbulence induced by the vapor bubbles increases with the vapor velocity.</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vapor velocity at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20</m:t>
                    </m:r>
                    <m:r>
                      <a:rPr lang="en-US" sz="2000" i="1" dirty="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 is faster than that at </a:t>
                </a:r>
                <a14:m>
                  <m:oMath xmlns:m="http://schemas.openxmlformats.org/officeDocument/2006/math">
                    <m:r>
                      <a:rPr lang="en-US" sz="2000" b="0" i="1" smtClean="0">
                        <a:latin typeface="Cambria Math" panose="02040503050406030204" pitchFamily="18" charset="0"/>
                        <a:cs typeface="Times New Roman" panose="02020603050405020304" pitchFamily="18" charset="0"/>
                      </a:rPr>
                      <m:t>30</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heat transfer coefficients in the high-quality region (fast velocity region) are larger than those in the low-quality region (slow velocity region).</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Increasing the vapor quality at the same mass flux induces a faster bubble velocity, which increases the turbulence level and the convection heat transfer coefficient.</a:t>
                </a: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mc:Choice>
        <mc:Fallback>
          <p:sp>
            <p:nvSpPr>
              <p:cNvPr id="7" name="TextBox 6">
                <a:extLst>
                  <a:ext uri="{FF2B5EF4-FFF2-40B4-BE49-F238E27FC236}">
                    <a16:creationId xmlns:a16="http://schemas.microsoft.com/office/drawing/2014/main" id="{D7C7B862-0107-D455-1EC7-3694B64198A7}"/>
                  </a:ext>
                </a:extLst>
              </p:cNvPr>
              <p:cNvSpPr txBox="1">
                <a:spLocks noRot="1" noChangeAspect="1" noMove="1" noResize="1" noEditPoints="1" noAdjustHandles="1" noChangeArrowheads="1" noChangeShapeType="1" noTextEdit="1"/>
              </p:cNvSpPr>
              <p:nvPr/>
            </p:nvSpPr>
            <p:spPr>
              <a:xfrm>
                <a:off x="4338736" y="609025"/>
                <a:ext cx="7632440" cy="4401205"/>
              </a:xfrm>
              <a:prstGeom prst="rect">
                <a:avLst/>
              </a:prstGeom>
              <a:blipFill>
                <a:blip r:embed="rId5"/>
                <a:stretch>
                  <a:fillRect l="-719" t="-831" r="-799"/>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A8B9D465-1D2B-8C7C-7864-D053C4666921}"/>
              </a:ext>
            </a:extLst>
          </p:cNvPr>
          <p:cNvPicPr>
            <a:picLocks noChangeAspect="1"/>
          </p:cNvPicPr>
          <p:nvPr/>
        </p:nvPicPr>
        <p:blipFill>
          <a:blip r:embed="rId6"/>
          <a:stretch>
            <a:fillRect/>
          </a:stretch>
        </p:blipFill>
        <p:spPr>
          <a:xfrm>
            <a:off x="348578" y="3713164"/>
            <a:ext cx="3637014" cy="2907331"/>
          </a:xfrm>
          <a:prstGeom prst="rect">
            <a:avLst/>
          </a:prstGeom>
        </p:spPr>
      </p:pic>
      <p:sp>
        <p:nvSpPr>
          <p:cNvPr id="12" name="Arrow: Right 11">
            <a:extLst>
              <a:ext uri="{FF2B5EF4-FFF2-40B4-BE49-F238E27FC236}">
                <a16:creationId xmlns:a16="http://schemas.microsoft.com/office/drawing/2014/main" id="{603AC679-B42F-0569-9800-3FA2F7B0CE0B}"/>
              </a:ext>
            </a:extLst>
          </p:cNvPr>
          <p:cNvSpPr/>
          <p:nvPr/>
        </p:nvSpPr>
        <p:spPr>
          <a:xfrm>
            <a:off x="4338736" y="4937638"/>
            <a:ext cx="1129003" cy="6624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A23A9DC-A700-F573-4D8B-5EB4855C7F46}"/>
              </a:ext>
            </a:extLst>
          </p:cNvPr>
          <p:cNvSpPr txBox="1"/>
          <p:nvPr/>
        </p:nvSpPr>
        <p:spPr>
          <a:xfrm>
            <a:off x="5645020" y="4761042"/>
            <a:ext cx="6425412" cy="1015663"/>
          </a:xfrm>
          <a:prstGeom prst="rect">
            <a:avLst/>
          </a:prstGeom>
          <a:noFill/>
        </p:spPr>
        <p:txBody>
          <a:bodyPr wrap="square">
            <a:spAutoFit/>
          </a:bodyPr>
          <a:lstStyle/>
          <a:p>
            <a:pPr algn="just"/>
            <a:r>
              <a:rPr lang="en-US" sz="2000" b="0" i="0" u="none" strike="noStrike" baseline="0" dirty="0">
                <a:latin typeface="Times New Roman" panose="02020603050405020304" pitchFamily="18" charset="0"/>
                <a:cs typeface="Times New Roman" panose="02020603050405020304" pitchFamily="18" charset="0"/>
              </a:rPr>
              <a:t>From the experimental results in Figures, 3 and 4, lowering the chevron angle and the condensation temperature gives the desired heat transfer effect.</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2649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0A64DC-0566-2BFA-72EA-6A76322FEA43}"/>
              </a:ext>
            </a:extLst>
          </p:cNvPr>
          <p:cNvSpPr/>
          <p:nvPr/>
        </p:nvSpPr>
        <p:spPr>
          <a:xfrm>
            <a:off x="0" y="0"/>
            <a:ext cx="12192000" cy="5486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108E895-13A7-2E68-0495-306E3CF12034}"/>
              </a:ext>
            </a:extLst>
          </p:cNvPr>
          <p:cNvSpPr/>
          <p:nvPr/>
        </p:nvSpPr>
        <p:spPr>
          <a:xfrm>
            <a:off x="0" y="6756729"/>
            <a:ext cx="12192000" cy="914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그림 2">
            <a:extLst>
              <a:ext uri="{FF2B5EF4-FFF2-40B4-BE49-F238E27FC236}">
                <a16:creationId xmlns:a16="http://schemas.microsoft.com/office/drawing/2014/main" id="{C82D73FE-7539-03D5-68BD-A2894B62B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2200" y="29659"/>
            <a:ext cx="2088232" cy="489321"/>
          </a:xfrm>
          <a:prstGeom prst="rect">
            <a:avLst/>
          </a:prstGeom>
        </p:spPr>
      </p:pic>
      <p:sp>
        <p:nvSpPr>
          <p:cNvPr id="6" name="Hộp Văn bản 5">
            <a:extLst>
              <a:ext uri="{FF2B5EF4-FFF2-40B4-BE49-F238E27FC236}">
                <a16:creationId xmlns:a16="http://schemas.microsoft.com/office/drawing/2014/main" id="{0CD0A9DC-4F3D-D664-82D9-A4677151E791}"/>
              </a:ext>
            </a:extLst>
          </p:cNvPr>
          <p:cNvSpPr txBox="1"/>
          <p:nvPr/>
        </p:nvSpPr>
        <p:spPr>
          <a:xfrm>
            <a:off x="2220583" y="3113529"/>
            <a:ext cx="7750834" cy="630942"/>
          </a:xfrm>
          <a:prstGeom prst="rect">
            <a:avLst/>
          </a:prstGeom>
          <a:noFill/>
        </p:spPr>
        <p:txBody>
          <a:bodyPr wrap="square">
            <a:spAutoFit/>
          </a:bodyPr>
          <a:lstStyle/>
          <a:p>
            <a:pPr algn="ctr"/>
            <a:r>
              <a:rPr lang="en-US" sz="3500" b="1" dirty="0">
                <a:solidFill>
                  <a:srgbClr val="000000"/>
                </a:solidFill>
                <a:effectLst/>
                <a:latin typeface="Times New Roman" panose="02020603050405020304" pitchFamily="18" charset="0"/>
                <a:cs typeface="Times New Roman" panose="02020603050405020304" pitchFamily="18" charset="0"/>
              </a:rPr>
              <a:t>FRICTIONAL PRESSURE LOSS</a:t>
            </a:r>
            <a:endParaRPr lang="en-US" sz="35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73396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0A64DC-0566-2BFA-72EA-6A76322FEA43}"/>
              </a:ext>
            </a:extLst>
          </p:cNvPr>
          <p:cNvSpPr/>
          <p:nvPr/>
        </p:nvSpPr>
        <p:spPr>
          <a:xfrm>
            <a:off x="0" y="0"/>
            <a:ext cx="12192000" cy="5486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108E895-13A7-2E68-0495-306E3CF12034}"/>
              </a:ext>
            </a:extLst>
          </p:cNvPr>
          <p:cNvSpPr/>
          <p:nvPr/>
        </p:nvSpPr>
        <p:spPr>
          <a:xfrm>
            <a:off x="0" y="6756729"/>
            <a:ext cx="12192000" cy="914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그림 2">
            <a:extLst>
              <a:ext uri="{FF2B5EF4-FFF2-40B4-BE49-F238E27FC236}">
                <a16:creationId xmlns:a16="http://schemas.microsoft.com/office/drawing/2014/main" id="{C82D73FE-7539-03D5-68BD-A2894B62B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2200" y="29659"/>
            <a:ext cx="2088232" cy="489321"/>
          </a:xfrm>
          <a:prstGeom prst="rect">
            <a:avLst/>
          </a:prstGeom>
        </p:spPr>
      </p:pic>
      <p:pic>
        <p:nvPicPr>
          <p:cNvPr id="6" name="Picture 5">
            <a:extLst>
              <a:ext uri="{FF2B5EF4-FFF2-40B4-BE49-F238E27FC236}">
                <a16:creationId xmlns:a16="http://schemas.microsoft.com/office/drawing/2014/main" id="{D6A38C23-EA4E-D996-8FD9-E8A95668CDEA}"/>
              </a:ext>
            </a:extLst>
          </p:cNvPr>
          <p:cNvPicPr>
            <a:picLocks noChangeAspect="1"/>
          </p:cNvPicPr>
          <p:nvPr/>
        </p:nvPicPr>
        <p:blipFill>
          <a:blip r:embed="rId4"/>
          <a:stretch>
            <a:fillRect/>
          </a:stretch>
        </p:blipFill>
        <p:spPr>
          <a:xfrm>
            <a:off x="74645" y="968519"/>
            <a:ext cx="3446818" cy="2460481"/>
          </a:xfrm>
          <a:prstGeom prst="rect">
            <a:avLst/>
          </a:prstGeom>
        </p:spPr>
      </p:pic>
      <p:pic>
        <p:nvPicPr>
          <p:cNvPr id="8" name="Picture 7">
            <a:extLst>
              <a:ext uri="{FF2B5EF4-FFF2-40B4-BE49-F238E27FC236}">
                <a16:creationId xmlns:a16="http://schemas.microsoft.com/office/drawing/2014/main" id="{CF255971-DBFD-9276-B035-13D37E409646}"/>
              </a:ext>
            </a:extLst>
          </p:cNvPr>
          <p:cNvPicPr>
            <a:picLocks noChangeAspect="1"/>
          </p:cNvPicPr>
          <p:nvPr/>
        </p:nvPicPr>
        <p:blipFill>
          <a:blip r:embed="rId5"/>
          <a:stretch>
            <a:fillRect/>
          </a:stretch>
        </p:blipFill>
        <p:spPr>
          <a:xfrm>
            <a:off x="74645" y="3708919"/>
            <a:ext cx="3636299" cy="3047809"/>
          </a:xfrm>
          <a:prstGeom prst="rect">
            <a:avLst/>
          </a:prstGeom>
        </p:spPr>
      </p:pic>
      <p:sp>
        <p:nvSpPr>
          <p:cNvPr id="9" name="TextBox 8">
            <a:extLst>
              <a:ext uri="{FF2B5EF4-FFF2-40B4-BE49-F238E27FC236}">
                <a16:creationId xmlns:a16="http://schemas.microsoft.com/office/drawing/2014/main" id="{735EC20C-9AA7-B8DB-6055-187D27C0E3B0}"/>
              </a:ext>
            </a:extLst>
          </p:cNvPr>
          <p:cNvSpPr txBox="1"/>
          <p:nvPr/>
        </p:nvSpPr>
        <p:spPr>
          <a:xfrm>
            <a:off x="4437992" y="968519"/>
            <a:ext cx="7632440" cy="2554545"/>
          </a:xfrm>
          <a:prstGeom prst="rect">
            <a:avLst/>
          </a:prstGeom>
          <a:noFill/>
        </p:spPr>
        <p:txBody>
          <a:bodyPr wrap="square">
            <a:spAutoFit/>
          </a:bodyPr>
          <a:lstStyle/>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frictional pressure drop in a BPHE increases with increasing mass flux, quality, and decreasing condensation temperature and chevron angle.</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vapor velocity is the dominant influence on both the pressure drop and the heat transfer in a BPHE.</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trends of the condensation heat transfer and the pressure drop in BPHEs are similar, so both effects must be carefully considered when designing a BPHE.</a:t>
            </a:r>
          </a:p>
        </p:txBody>
      </p:sp>
    </p:spTree>
    <p:extLst>
      <p:ext uri="{BB962C8B-B14F-4D97-AF65-F5344CB8AC3E}">
        <p14:creationId xmlns:p14="http://schemas.microsoft.com/office/powerpoint/2010/main" val="18772057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0A64DC-0566-2BFA-72EA-6A76322FEA43}"/>
              </a:ext>
            </a:extLst>
          </p:cNvPr>
          <p:cNvSpPr/>
          <p:nvPr/>
        </p:nvSpPr>
        <p:spPr>
          <a:xfrm>
            <a:off x="0" y="0"/>
            <a:ext cx="12192000" cy="5486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108E895-13A7-2E68-0495-306E3CF12034}"/>
              </a:ext>
            </a:extLst>
          </p:cNvPr>
          <p:cNvSpPr/>
          <p:nvPr/>
        </p:nvSpPr>
        <p:spPr>
          <a:xfrm>
            <a:off x="0" y="6756729"/>
            <a:ext cx="12192000" cy="914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그림 2">
            <a:extLst>
              <a:ext uri="{FF2B5EF4-FFF2-40B4-BE49-F238E27FC236}">
                <a16:creationId xmlns:a16="http://schemas.microsoft.com/office/drawing/2014/main" id="{C82D73FE-7539-03D5-68BD-A2894B62B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2200" y="29659"/>
            <a:ext cx="2088232" cy="489321"/>
          </a:xfrm>
          <a:prstGeom prst="rect">
            <a:avLst/>
          </a:prstGeom>
        </p:spPr>
      </p:pic>
      <p:sp>
        <p:nvSpPr>
          <p:cNvPr id="6" name="Hộp Văn bản 5">
            <a:extLst>
              <a:ext uri="{FF2B5EF4-FFF2-40B4-BE49-F238E27FC236}">
                <a16:creationId xmlns:a16="http://schemas.microsoft.com/office/drawing/2014/main" id="{0CD0A9DC-4F3D-D664-82D9-A4677151E791}"/>
              </a:ext>
            </a:extLst>
          </p:cNvPr>
          <p:cNvSpPr txBox="1"/>
          <p:nvPr/>
        </p:nvSpPr>
        <p:spPr>
          <a:xfrm>
            <a:off x="2220583" y="3113529"/>
            <a:ext cx="7750834" cy="630942"/>
          </a:xfrm>
          <a:prstGeom prst="rect">
            <a:avLst/>
          </a:prstGeom>
          <a:noFill/>
        </p:spPr>
        <p:txBody>
          <a:bodyPr wrap="square">
            <a:spAutoFit/>
          </a:bodyPr>
          <a:lstStyle/>
          <a:p>
            <a:pPr algn="ctr"/>
            <a:r>
              <a:rPr lang="en-US" sz="3500" b="1" dirty="0">
                <a:solidFill>
                  <a:srgbClr val="000000"/>
                </a:solidFill>
                <a:effectLst/>
                <a:latin typeface="Times New Roman" panose="02020603050405020304" pitchFamily="18" charset="0"/>
                <a:cs typeface="Times New Roman" panose="02020603050405020304" pitchFamily="18" charset="0"/>
              </a:rPr>
              <a:t>COMPARISON OF R410A WITH R22</a:t>
            </a:r>
            <a:endParaRPr lang="en-US" sz="35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4878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0A64DC-0566-2BFA-72EA-6A76322FEA43}"/>
              </a:ext>
            </a:extLst>
          </p:cNvPr>
          <p:cNvSpPr/>
          <p:nvPr/>
        </p:nvSpPr>
        <p:spPr>
          <a:xfrm>
            <a:off x="0" y="0"/>
            <a:ext cx="12192000" cy="5486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108E895-13A7-2E68-0495-306E3CF12034}"/>
              </a:ext>
            </a:extLst>
          </p:cNvPr>
          <p:cNvSpPr/>
          <p:nvPr/>
        </p:nvSpPr>
        <p:spPr>
          <a:xfrm>
            <a:off x="0" y="6756729"/>
            <a:ext cx="12192000" cy="914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그림 2">
            <a:extLst>
              <a:ext uri="{FF2B5EF4-FFF2-40B4-BE49-F238E27FC236}">
                <a16:creationId xmlns:a16="http://schemas.microsoft.com/office/drawing/2014/main" id="{C82D73FE-7539-03D5-68BD-A2894B62B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2200" y="29659"/>
            <a:ext cx="2088232" cy="489321"/>
          </a:xfrm>
          <a:prstGeom prst="rect">
            <a:avLst/>
          </a:prstGeom>
        </p:spPr>
      </p:pic>
      <p:pic>
        <p:nvPicPr>
          <p:cNvPr id="8" name="Picture 7">
            <a:extLst>
              <a:ext uri="{FF2B5EF4-FFF2-40B4-BE49-F238E27FC236}">
                <a16:creationId xmlns:a16="http://schemas.microsoft.com/office/drawing/2014/main" id="{65C47749-71BA-37CE-2FAC-24ACAAC33B4D}"/>
              </a:ext>
            </a:extLst>
          </p:cNvPr>
          <p:cNvPicPr>
            <a:picLocks noChangeAspect="1"/>
          </p:cNvPicPr>
          <p:nvPr/>
        </p:nvPicPr>
        <p:blipFill>
          <a:blip r:embed="rId4"/>
          <a:stretch>
            <a:fillRect/>
          </a:stretch>
        </p:blipFill>
        <p:spPr>
          <a:xfrm>
            <a:off x="289250" y="1568681"/>
            <a:ext cx="4544316" cy="3406481"/>
          </a:xfrm>
          <a:prstGeom prst="rect">
            <a:avLst/>
          </a:prstGeom>
        </p:spPr>
      </p:pic>
      <p:sp>
        <p:nvSpPr>
          <p:cNvPr id="10" name="TextBox 9">
            <a:extLst>
              <a:ext uri="{FF2B5EF4-FFF2-40B4-BE49-F238E27FC236}">
                <a16:creationId xmlns:a16="http://schemas.microsoft.com/office/drawing/2014/main" id="{730ADD67-1118-BA1B-B671-4B58936FAFA2}"/>
              </a:ext>
            </a:extLst>
          </p:cNvPr>
          <p:cNvSpPr txBox="1"/>
          <p:nvPr/>
        </p:nvSpPr>
        <p:spPr>
          <a:xfrm>
            <a:off x="5019869" y="1643260"/>
            <a:ext cx="6746032" cy="4093428"/>
          </a:xfrm>
          <a:prstGeom prst="rect">
            <a:avLst/>
          </a:prstGeom>
          <a:noFill/>
        </p:spPr>
        <p:txBody>
          <a:bodyPr wrap="square">
            <a:spAutoFit/>
          </a:bodyPr>
          <a:lstStyle/>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smaller specific volume of the vapor of R410A relative to that of R22 makes the vapor velocity slower and yields a small pressure drop under the same conditions of the mass flux. </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While the two fluids have almost equal values of their latent heats, the liquid-phase thermal conductivity of R410A is larger than that of R22. </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higher thermal conductivity for R410A helps to produce better heat transfer even if a reduction in the specific volume occurs. </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Also, a BPHE with a small chevron angle is known to have more effective performance from the ratios when replacing R22 with R410A.</a:t>
            </a:r>
          </a:p>
        </p:txBody>
      </p:sp>
    </p:spTree>
    <p:extLst>
      <p:ext uri="{BB962C8B-B14F-4D97-AF65-F5344CB8AC3E}">
        <p14:creationId xmlns:p14="http://schemas.microsoft.com/office/powerpoint/2010/main" val="4285723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0A64DC-0566-2BFA-72EA-6A76322FEA43}"/>
              </a:ext>
            </a:extLst>
          </p:cNvPr>
          <p:cNvSpPr/>
          <p:nvPr/>
        </p:nvSpPr>
        <p:spPr>
          <a:xfrm>
            <a:off x="0" y="0"/>
            <a:ext cx="12192000" cy="5486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108E895-13A7-2E68-0495-306E3CF12034}"/>
              </a:ext>
            </a:extLst>
          </p:cNvPr>
          <p:cNvSpPr/>
          <p:nvPr/>
        </p:nvSpPr>
        <p:spPr>
          <a:xfrm>
            <a:off x="0" y="6756729"/>
            <a:ext cx="12192000" cy="914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그림 2">
            <a:extLst>
              <a:ext uri="{FF2B5EF4-FFF2-40B4-BE49-F238E27FC236}">
                <a16:creationId xmlns:a16="http://schemas.microsoft.com/office/drawing/2014/main" id="{C82D73FE-7539-03D5-68BD-A2894B62B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2200" y="29659"/>
            <a:ext cx="2088232" cy="489321"/>
          </a:xfrm>
          <a:prstGeom prst="rect">
            <a:avLst/>
          </a:prstGeom>
        </p:spPr>
      </p:pic>
      <p:sp>
        <p:nvSpPr>
          <p:cNvPr id="6" name="Hộp Văn bản 5">
            <a:extLst>
              <a:ext uri="{FF2B5EF4-FFF2-40B4-BE49-F238E27FC236}">
                <a16:creationId xmlns:a16="http://schemas.microsoft.com/office/drawing/2014/main" id="{0CD0A9DC-4F3D-D664-82D9-A4677151E791}"/>
              </a:ext>
            </a:extLst>
          </p:cNvPr>
          <p:cNvSpPr txBox="1"/>
          <p:nvPr/>
        </p:nvSpPr>
        <p:spPr>
          <a:xfrm>
            <a:off x="2231366" y="2529300"/>
            <a:ext cx="7750834" cy="2246769"/>
          </a:xfrm>
          <a:prstGeom prst="rect">
            <a:avLst/>
          </a:prstGeom>
          <a:noFill/>
        </p:spPr>
        <p:txBody>
          <a:bodyPr wrap="square">
            <a:spAutoFit/>
          </a:bodyPr>
          <a:lstStyle/>
          <a:p>
            <a:pPr algn="ctr"/>
            <a:r>
              <a:rPr lang="en-US" sz="3500" b="1" dirty="0">
                <a:solidFill>
                  <a:srgbClr val="000000"/>
                </a:solidFill>
                <a:effectLst/>
                <a:latin typeface="Times New Roman" panose="02020603050405020304" pitchFamily="18" charset="0"/>
                <a:cs typeface="Times New Roman" panose="02020603050405020304" pitchFamily="18" charset="0"/>
              </a:rPr>
              <a:t>CORRELATIONS </a:t>
            </a:r>
          </a:p>
          <a:p>
            <a:pPr algn="ctr"/>
            <a:r>
              <a:rPr lang="en-US" sz="3500" b="1" dirty="0">
                <a:solidFill>
                  <a:srgbClr val="000000"/>
                </a:solidFill>
                <a:effectLst/>
                <a:latin typeface="Times New Roman" panose="02020603050405020304" pitchFamily="18" charset="0"/>
                <a:cs typeface="Times New Roman" panose="02020603050405020304" pitchFamily="18" charset="0"/>
              </a:rPr>
              <a:t>OF </a:t>
            </a:r>
          </a:p>
          <a:p>
            <a:pPr algn="ctr"/>
            <a:r>
              <a:rPr lang="en-US" sz="3500" b="1" dirty="0">
                <a:solidFill>
                  <a:srgbClr val="000000"/>
                </a:solidFill>
                <a:effectLst/>
                <a:latin typeface="Times New Roman" panose="02020603050405020304" pitchFamily="18" charset="0"/>
                <a:cs typeface="Times New Roman" panose="02020603050405020304" pitchFamily="18" charset="0"/>
              </a:rPr>
              <a:t>NUSSELT NUMBER AND FRICTION FACTOR FOR TESTED BPHES</a:t>
            </a:r>
          </a:p>
        </p:txBody>
      </p:sp>
    </p:spTree>
    <p:extLst>
      <p:ext uri="{BB962C8B-B14F-4D97-AF65-F5344CB8AC3E}">
        <p14:creationId xmlns:p14="http://schemas.microsoft.com/office/powerpoint/2010/main" val="22308989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0A64DC-0566-2BFA-72EA-6A76322FEA43}"/>
              </a:ext>
            </a:extLst>
          </p:cNvPr>
          <p:cNvSpPr/>
          <p:nvPr/>
        </p:nvSpPr>
        <p:spPr>
          <a:xfrm>
            <a:off x="0" y="0"/>
            <a:ext cx="12192000" cy="5486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108E895-13A7-2E68-0495-306E3CF12034}"/>
              </a:ext>
            </a:extLst>
          </p:cNvPr>
          <p:cNvSpPr/>
          <p:nvPr/>
        </p:nvSpPr>
        <p:spPr>
          <a:xfrm>
            <a:off x="0" y="6756729"/>
            <a:ext cx="12192000" cy="914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그림 2">
            <a:extLst>
              <a:ext uri="{FF2B5EF4-FFF2-40B4-BE49-F238E27FC236}">
                <a16:creationId xmlns:a16="http://schemas.microsoft.com/office/drawing/2014/main" id="{C82D73FE-7539-03D5-68BD-A2894B62B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2200" y="29659"/>
            <a:ext cx="2088232" cy="489321"/>
          </a:xfrm>
          <a:prstGeom prst="rect">
            <a:avLst/>
          </a:prstGeom>
        </p:spPr>
      </p:pic>
      <p:pic>
        <p:nvPicPr>
          <p:cNvPr id="6" name="Picture 5">
            <a:extLst>
              <a:ext uri="{FF2B5EF4-FFF2-40B4-BE49-F238E27FC236}">
                <a16:creationId xmlns:a16="http://schemas.microsoft.com/office/drawing/2014/main" id="{AEABCBDB-73A2-1A54-E09C-D344CF903672}"/>
              </a:ext>
            </a:extLst>
          </p:cNvPr>
          <p:cNvPicPr>
            <a:picLocks noChangeAspect="1"/>
          </p:cNvPicPr>
          <p:nvPr/>
        </p:nvPicPr>
        <p:blipFill>
          <a:blip r:embed="rId4"/>
          <a:stretch>
            <a:fillRect/>
          </a:stretch>
        </p:blipFill>
        <p:spPr>
          <a:xfrm>
            <a:off x="7802260" y="578299"/>
            <a:ext cx="4359880" cy="6078373"/>
          </a:xfrm>
          <a:prstGeom prst="rect">
            <a:avLst/>
          </a:prstGeom>
        </p:spPr>
      </p:pic>
      <p:sp>
        <p:nvSpPr>
          <p:cNvPr id="7" name="TextBox 6">
            <a:extLst>
              <a:ext uri="{FF2B5EF4-FFF2-40B4-BE49-F238E27FC236}">
                <a16:creationId xmlns:a16="http://schemas.microsoft.com/office/drawing/2014/main" id="{ADF57D85-B686-3C1C-D5CB-3753693CA782}"/>
              </a:ext>
            </a:extLst>
          </p:cNvPr>
          <p:cNvSpPr txBox="1"/>
          <p:nvPr/>
        </p:nvSpPr>
        <p:spPr>
          <a:xfrm>
            <a:off x="29860" y="578299"/>
            <a:ext cx="6288833" cy="477054"/>
          </a:xfrm>
          <a:prstGeom prst="rect">
            <a:avLst/>
          </a:prstGeom>
          <a:noFill/>
        </p:spPr>
        <p:txBody>
          <a:bodyPr wrap="square" rtlCol="0">
            <a:spAutoFit/>
          </a:bodyPr>
          <a:lstStyle/>
          <a:p>
            <a:r>
              <a:rPr lang="en-US" sz="2500" b="1" u="sng" dirty="0">
                <a:latin typeface="Times New Roman" panose="02020603050405020304" pitchFamily="18" charset="0"/>
                <a:cs typeface="Times New Roman" panose="02020603050405020304" pitchFamily="18" charset="0"/>
              </a:rPr>
              <a:t>The correlations for Nu:</a:t>
            </a:r>
          </a:p>
        </p:txBody>
      </p:sp>
      <p:pic>
        <p:nvPicPr>
          <p:cNvPr id="10" name="Picture 9">
            <a:extLst>
              <a:ext uri="{FF2B5EF4-FFF2-40B4-BE49-F238E27FC236}">
                <a16:creationId xmlns:a16="http://schemas.microsoft.com/office/drawing/2014/main" id="{FCA18D93-FC5B-1F6A-6A82-B8578E268EA3}"/>
              </a:ext>
            </a:extLst>
          </p:cNvPr>
          <p:cNvPicPr>
            <a:picLocks noChangeAspect="1"/>
          </p:cNvPicPr>
          <p:nvPr/>
        </p:nvPicPr>
        <p:blipFill>
          <a:blip r:embed="rId5"/>
          <a:stretch>
            <a:fillRect/>
          </a:stretch>
        </p:blipFill>
        <p:spPr>
          <a:xfrm>
            <a:off x="1555978" y="1390553"/>
            <a:ext cx="4657316" cy="986076"/>
          </a:xfrm>
          <a:prstGeom prst="rect">
            <a:avLst/>
          </a:prstGeom>
          <a:ln w="228600" cap="sq" cmpd="thickThin">
            <a:solidFill>
              <a:srgbClr val="000000"/>
            </a:solidFill>
            <a:prstDash val="solid"/>
            <a:miter lim="800000"/>
          </a:ln>
          <a:effectLst>
            <a:innerShdw blurRad="76200">
              <a:srgbClr val="000000"/>
            </a:innerShdw>
          </a:effectLst>
        </p:spPr>
      </p:pic>
      <p:pic>
        <p:nvPicPr>
          <p:cNvPr id="12" name="Picture 11">
            <a:extLst>
              <a:ext uri="{FF2B5EF4-FFF2-40B4-BE49-F238E27FC236}">
                <a16:creationId xmlns:a16="http://schemas.microsoft.com/office/drawing/2014/main" id="{AB8EFE8B-76C0-25DC-AB04-982940205A20}"/>
              </a:ext>
            </a:extLst>
          </p:cNvPr>
          <p:cNvPicPr>
            <a:picLocks noChangeAspect="1"/>
          </p:cNvPicPr>
          <p:nvPr/>
        </p:nvPicPr>
        <p:blipFill>
          <a:blip r:embed="rId6"/>
          <a:stretch>
            <a:fillRect/>
          </a:stretch>
        </p:blipFill>
        <p:spPr>
          <a:xfrm>
            <a:off x="2020207" y="2651969"/>
            <a:ext cx="3728858" cy="4054732"/>
          </a:xfrm>
          <a:prstGeom prst="rect">
            <a:avLst/>
          </a:prstGeom>
        </p:spPr>
      </p:pic>
    </p:spTree>
    <p:extLst>
      <p:ext uri="{BB962C8B-B14F-4D97-AF65-F5344CB8AC3E}">
        <p14:creationId xmlns:p14="http://schemas.microsoft.com/office/powerpoint/2010/main" val="35406707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0A64DC-0566-2BFA-72EA-6A76322FEA43}"/>
              </a:ext>
            </a:extLst>
          </p:cNvPr>
          <p:cNvSpPr/>
          <p:nvPr/>
        </p:nvSpPr>
        <p:spPr>
          <a:xfrm>
            <a:off x="0" y="0"/>
            <a:ext cx="12192000" cy="5486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108E895-13A7-2E68-0495-306E3CF12034}"/>
              </a:ext>
            </a:extLst>
          </p:cNvPr>
          <p:cNvSpPr/>
          <p:nvPr/>
        </p:nvSpPr>
        <p:spPr>
          <a:xfrm>
            <a:off x="0" y="6756729"/>
            <a:ext cx="12192000" cy="914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그림 2">
            <a:extLst>
              <a:ext uri="{FF2B5EF4-FFF2-40B4-BE49-F238E27FC236}">
                <a16:creationId xmlns:a16="http://schemas.microsoft.com/office/drawing/2014/main" id="{C82D73FE-7539-03D5-68BD-A2894B62B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2200" y="29659"/>
            <a:ext cx="2088232" cy="489321"/>
          </a:xfrm>
          <a:prstGeom prst="rect">
            <a:avLst/>
          </a:prstGeom>
        </p:spPr>
      </p:pic>
      <p:sp>
        <p:nvSpPr>
          <p:cNvPr id="6" name="Hộp Văn bản 5">
            <a:extLst>
              <a:ext uri="{FF2B5EF4-FFF2-40B4-BE49-F238E27FC236}">
                <a16:creationId xmlns:a16="http://schemas.microsoft.com/office/drawing/2014/main" id="{0CD0A9DC-4F3D-D664-82D9-A4677151E791}"/>
              </a:ext>
            </a:extLst>
          </p:cNvPr>
          <p:cNvSpPr txBox="1"/>
          <p:nvPr/>
        </p:nvSpPr>
        <p:spPr>
          <a:xfrm>
            <a:off x="2220583" y="2844224"/>
            <a:ext cx="7750834" cy="1169551"/>
          </a:xfrm>
          <a:prstGeom prst="rect">
            <a:avLst/>
          </a:prstGeom>
          <a:noFill/>
        </p:spPr>
        <p:txBody>
          <a:bodyPr wrap="square">
            <a:spAutoFit/>
          </a:bodyPr>
          <a:lstStyle/>
          <a:p>
            <a:pPr algn="ctr"/>
            <a:r>
              <a:rPr lang="en-US" sz="3500" b="1" dirty="0">
                <a:solidFill>
                  <a:srgbClr val="000000"/>
                </a:solidFill>
                <a:effectLst/>
                <a:latin typeface="Times New Roman" panose="02020603050405020304" pitchFamily="18" charset="0"/>
                <a:cs typeface="Times New Roman" panose="02020603050405020304" pitchFamily="18" charset="0"/>
              </a:rPr>
              <a:t>STUDY OF A SIMPLIFIED GEOMETRY</a:t>
            </a:r>
          </a:p>
        </p:txBody>
      </p:sp>
    </p:spTree>
    <p:extLst>
      <p:ext uri="{BB962C8B-B14F-4D97-AF65-F5344CB8AC3E}">
        <p14:creationId xmlns:p14="http://schemas.microsoft.com/office/powerpoint/2010/main" val="2219011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0A64DC-0566-2BFA-72EA-6A76322FEA43}"/>
              </a:ext>
            </a:extLst>
          </p:cNvPr>
          <p:cNvSpPr/>
          <p:nvPr/>
        </p:nvSpPr>
        <p:spPr>
          <a:xfrm>
            <a:off x="0" y="0"/>
            <a:ext cx="12192000" cy="5486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108E895-13A7-2E68-0495-306E3CF12034}"/>
              </a:ext>
            </a:extLst>
          </p:cNvPr>
          <p:cNvSpPr/>
          <p:nvPr/>
        </p:nvSpPr>
        <p:spPr>
          <a:xfrm>
            <a:off x="0" y="6756729"/>
            <a:ext cx="12192000" cy="914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그림 2">
            <a:extLst>
              <a:ext uri="{FF2B5EF4-FFF2-40B4-BE49-F238E27FC236}">
                <a16:creationId xmlns:a16="http://schemas.microsoft.com/office/drawing/2014/main" id="{C82D73FE-7539-03D5-68BD-A2894B62B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2200" y="29659"/>
            <a:ext cx="2088232" cy="489321"/>
          </a:xfrm>
          <a:prstGeom prst="rect">
            <a:avLst/>
          </a:prstGeom>
        </p:spPr>
      </p:pic>
      <p:pic>
        <p:nvPicPr>
          <p:cNvPr id="6" name="Picture 5">
            <a:extLst>
              <a:ext uri="{FF2B5EF4-FFF2-40B4-BE49-F238E27FC236}">
                <a16:creationId xmlns:a16="http://schemas.microsoft.com/office/drawing/2014/main" id="{7E0E4452-D06B-97A4-25B3-8FF02808973D}"/>
              </a:ext>
            </a:extLst>
          </p:cNvPr>
          <p:cNvPicPr>
            <a:picLocks noChangeAspect="1"/>
          </p:cNvPicPr>
          <p:nvPr/>
        </p:nvPicPr>
        <p:blipFill>
          <a:blip r:embed="rId4"/>
          <a:stretch>
            <a:fillRect/>
          </a:stretch>
        </p:blipFill>
        <p:spPr>
          <a:xfrm>
            <a:off x="513183" y="973270"/>
            <a:ext cx="4772456" cy="4569013"/>
          </a:xfrm>
          <a:prstGeom prst="rect">
            <a:avLst/>
          </a:prstGeom>
        </p:spPr>
      </p:pic>
      <p:sp>
        <p:nvSpPr>
          <p:cNvPr id="7" name="TextBox 6">
            <a:extLst>
              <a:ext uri="{FF2B5EF4-FFF2-40B4-BE49-F238E27FC236}">
                <a16:creationId xmlns:a16="http://schemas.microsoft.com/office/drawing/2014/main" id="{75AAD9EE-619F-7540-C35B-AE54686FAF02}"/>
              </a:ext>
            </a:extLst>
          </p:cNvPr>
          <p:cNvSpPr txBox="1"/>
          <p:nvPr/>
        </p:nvSpPr>
        <p:spPr>
          <a:xfrm>
            <a:off x="5598366" y="1045306"/>
            <a:ext cx="6242180" cy="1938992"/>
          </a:xfrm>
          <a:prstGeom prst="rect">
            <a:avLst/>
          </a:prstGeom>
          <a:noFill/>
        </p:spPr>
        <p:txBody>
          <a:bodyPr wrap="square" rtlCol="0">
            <a:spAutoFit/>
          </a:bodyPr>
          <a:lstStyle/>
          <a:p>
            <a:pPr algn="just"/>
            <a:r>
              <a:rPr lang="en-US" sz="2000" b="0" i="0" u="none" strike="noStrike" baseline="0" dirty="0">
                <a:latin typeface="Times New Roman" panose="02020603050405020304" pitchFamily="18" charset="0"/>
                <a:cs typeface="Times New Roman" panose="02020603050405020304" pitchFamily="18" charset="0"/>
              </a:rPr>
              <a:t>Consisting of only two plates: </a:t>
            </a:r>
          </a:p>
          <a:p>
            <a:pPr marL="342900" indent="-342900" algn="just">
              <a:buFont typeface="Arial" panose="020B0604020202020204" pitchFamily="34" charset="0"/>
              <a:buChar char="•"/>
            </a:pPr>
            <a:r>
              <a:rPr lang="en-US" sz="2000" b="0" i="0" u="none" strike="noStrike" baseline="0" dirty="0">
                <a:latin typeface="Times New Roman" panose="02020603050405020304" pitchFamily="18" charset="0"/>
                <a:cs typeface="Times New Roman" panose="02020603050405020304" pitchFamily="18" charset="0"/>
              </a:rPr>
              <a:t>The simple channel examined is a single pass made of Plexiglas (Figure 9). </a:t>
            </a:r>
          </a:p>
          <a:p>
            <a:pPr marL="342900" indent="-342900" algn="just">
              <a:buFont typeface="Arial" panose="020B0604020202020204" pitchFamily="34" charset="0"/>
              <a:buChar char="•"/>
            </a:pPr>
            <a:r>
              <a:rPr lang="en-US" sz="2000" b="0" i="0" u="none" strike="noStrike" baseline="0" dirty="0">
                <a:latin typeface="Times New Roman" panose="02020603050405020304" pitchFamily="18" charset="0"/>
                <a:cs typeface="Times New Roman" panose="02020603050405020304" pitchFamily="18" charset="0"/>
              </a:rPr>
              <a:t>It is formed by only one corrugated plate comprised of fourteen equal sized and uniformly spaced corrugations as well as a flat plate.</a:t>
            </a:r>
            <a:endParaRPr lang="en-US" sz="20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657ACE91-401D-6642-666F-CDA2CB721ABB}"/>
              </a:ext>
            </a:extLst>
          </p:cNvPr>
          <p:cNvPicPr>
            <a:picLocks noChangeAspect="1"/>
          </p:cNvPicPr>
          <p:nvPr/>
        </p:nvPicPr>
        <p:blipFill>
          <a:blip r:embed="rId5"/>
          <a:stretch>
            <a:fillRect/>
          </a:stretch>
        </p:blipFill>
        <p:spPr>
          <a:xfrm>
            <a:off x="5663681" y="3358392"/>
            <a:ext cx="6242180" cy="2183891"/>
          </a:xfrm>
          <a:prstGeom prst="rect">
            <a:avLst/>
          </a:prstGeom>
        </p:spPr>
      </p:pic>
    </p:spTree>
    <p:extLst>
      <p:ext uri="{BB962C8B-B14F-4D97-AF65-F5344CB8AC3E}">
        <p14:creationId xmlns:p14="http://schemas.microsoft.com/office/powerpoint/2010/main" val="16513458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0A64DC-0566-2BFA-72EA-6A76322FEA43}"/>
              </a:ext>
            </a:extLst>
          </p:cNvPr>
          <p:cNvSpPr/>
          <p:nvPr/>
        </p:nvSpPr>
        <p:spPr>
          <a:xfrm>
            <a:off x="0" y="0"/>
            <a:ext cx="12192000" cy="5486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108E895-13A7-2E68-0495-306E3CF12034}"/>
              </a:ext>
            </a:extLst>
          </p:cNvPr>
          <p:cNvSpPr/>
          <p:nvPr/>
        </p:nvSpPr>
        <p:spPr>
          <a:xfrm>
            <a:off x="0" y="6756729"/>
            <a:ext cx="12192000" cy="914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그림 2">
            <a:extLst>
              <a:ext uri="{FF2B5EF4-FFF2-40B4-BE49-F238E27FC236}">
                <a16:creationId xmlns:a16="http://schemas.microsoft.com/office/drawing/2014/main" id="{C82D73FE-7539-03D5-68BD-A2894B62B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2200" y="29659"/>
            <a:ext cx="2088232" cy="489321"/>
          </a:xfrm>
          <a:prstGeom prst="rect">
            <a:avLst/>
          </a:prstGeom>
        </p:spPr>
      </p:pic>
      <p:pic>
        <p:nvPicPr>
          <p:cNvPr id="6" name="Picture 5">
            <a:extLst>
              <a:ext uri="{FF2B5EF4-FFF2-40B4-BE49-F238E27FC236}">
                <a16:creationId xmlns:a16="http://schemas.microsoft.com/office/drawing/2014/main" id="{5A0C0741-C97B-5F17-E0EB-0FFAC85F47CD}"/>
              </a:ext>
            </a:extLst>
          </p:cNvPr>
          <p:cNvPicPr>
            <a:picLocks noChangeAspect="1"/>
          </p:cNvPicPr>
          <p:nvPr/>
        </p:nvPicPr>
        <p:blipFill>
          <a:blip r:embed="rId4"/>
          <a:stretch>
            <a:fillRect/>
          </a:stretch>
        </p:blipFill>
        <p:spPr>
          <a:xfrm>
            <a:off x="0" y="603325"/>
            <a:ext cx="4338749" cy="6098718"/>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0E8C00C-2426-1C92-090C-4BE8C4DD8CBA}"/>
                  </a:ext>
                </a:extLst>
              </p:cNvPr>
              <p:cNvSpPr txBox="1"/>
              <p:nvPr/>
            </p:nvSpPr>
            <p:spPr>
              <a:xfrm>
                <a:off x="4855940" y="1074509"/>
                <a:ext cx="6909961" cy="4708981"/>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Reynolds numbers examined are 400, 900, 1000, 1150, 1250 and 1400.</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 hot water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60</m:t>
                    </m:r>
                    <m:r>
                      <a:rPr lang="en-US" sz="2000" i="1" dirty="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 constant temperature wall (</a:t>
                </a:r>
                <a14:m>
                  <m:oMath xmlns:m="http://schemas.openxmlformats.org/officeDocument/2006/math">
                    <m:r>
                      <a:rPr lang="en-US" sz="2000" b="0" i="1" dirty="0" smtClean="0">
                        <a:latin typeface="Cambria Math" panose="02040503050406030204" pitchFamily="18" charset="0"/>
                        <a:cs typeface="Times New Roman" panose="02020603050405020304" pitchFamily="18" charset="0"/>
                      </a:rPr>
                      <m:t>2</m:t>
                    </m:r>
                    <m:r>
                      <a:rPr lang="en-US" sz="2000" i="1" dirty="0" smtClean="0">
                        <a:latin typeface="Cambria Math" panose="02040503050406030204" pitchFamily="18" charset="0"/>
                        <a:cs typeface="Times New Roman" panose="02020603050405020304" pitchFamily="18" charset="0"/>
                      </a:rPr>
                      <m:t>0</m:t>
                    </m:r>
                    <m:r>
                      <a:rPr lang="en-US" sz="2000" i="1" dirty="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Using the CFX ® 5.6 code developed by AEA Technology.</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grid size used is selected by performing a grid dependence study, since the accuracy of the solution greatly depends on the number and the size of the cells.</a:t>
                </a:r>
              </a:p>
              <a:p>
                <a:pPr marL="342900" indent="-342900" algn="just">
                  <a:buFont typeface="Wingdings" panose="05000000000000000000" pitchFamily="2" charset="2"/>
                  <a:buChar char="à"/>
                </a:pPr>
                <a:r>
                  <a:rPr lang="en-US" sz="2000" dirty="0">
                    <a:latin typeface="Times New Roman" panose="02020603050405020304" pitchFamily="18" charset="0"/>
                    <a:cs typeface="Times New Roman" panose="02020603050405020304" pitchFamily="18" charset="0"/>
                  </a:rPr>
                  <a:t>A total number of 870,000 elements</a:t>
                </a:r>
              </a:p>
              <a:p>
                <a:pPr marL="342900" indent="-342900" algn="l">
                  <a:buFont typeface="Arial" panose="020B0604020202020204" pitchFamily="34" charset="0"/>
                  <a:buChar char="•"/>
                </a:pPr>
                <a:r>
                  <a:rPr lang="en-US" sz="2000" b="0" i="0" u="none" strike="noStrike" baseline="0" dirty="0">
                    <a:latin typeface="Times New Roman" panose="02020603050405020304" pitchFamily="18" charset="0"/>
                    <a:cs typeface="Times New Roman" panose="02020603050405020304" pitchFamily="18" charset="0"/>
                  </a:rPr>
                  <a:t>The SST model was employed in the calculations.</a:t>
                </a:r>
              </a:p>
              <a:p>
                <a:pPr marL="342900" indent="-342900" algn="l">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CFX ®5.6 code uses a finite volume method on a non-orthogonal body-fitted multi-block grid. In the present calculations, the SIMPLEC algorithm is used for pressure-velocity coupling and the QUICK scheme for </a:t>
                </a:r>
                <a:r>
                  <a:rPr lang="en-US" sz="2000" dirty="0" err="1">
                    <a:latin typeface="Times New Roman" panose="02020603050405020304" pitchFamily="18" charset="0"/>
                    <a:cs typeface="Times New Roman" panose="02020603050405020304" pitchFamily="18" charset="0"/>
                  </a:rPr>
                  <a:t>discretisation</a:t>
                </a:r>
                <a:r>
                  <a:rPr lang="en-US" sz="2000" dirty="0">
                    <a:latin typeface="Times New Roman" panose="02020603050405020304" pitchFamily="18" charset="0"/>
                    <a:cs typeface="Times New Roman" panose="02020603050405020304" pitchFamily="18" charset="0"/>
                  </a:rPr>
                  <a:t> of the momentum equations.</a:t>
                </a:r>
              </a:p>
            </p:txBody>
          </p:sp>
        </mc:Choice>
        <mc:Fallback>
          <p:sp>
            <p:nvSpPr>
              <p:cNvPr id="7" name="TextBox 6">
                <a:extLst>
                  <a:ext uri="{FF2B5EF4-FFF2-40B4-BE49-F238E27FC236}">
                    <a16:creationId xmlns:a16="http://schemas.microsoft.com/office/drawing/2014/main" id="{90E8C00C-2426-1C92-090C-4BE8C4DD8CBA}"/>
                  </a:ext>
                </a:extLst>
              </p:cNvPr>
              <p:cNvSpPr txBox="1">
                <a:spLocks noRot="1" noChangeAspect="1" noMove="1" noResize="1" noEditPoints="1" noAdjustHandles="1" noChangeArrowheads="1" noChangeShapeType="1" noTextEdit="1"/>
              </p:cNvSpPr>
              <p:nvPr/>
            </p:nvSpPr>
            <p:spPr>
              <a:xfrm>
                <a:off x="4855940" y="1074509"/>
                <a:ext cx="6909961" cy="4708981"/>
              </a:xfrm>
              <a:prstGeom prst="rect">
                <a:avLst/>
              </a:prstGeom>
              <a:blipFill>
                <a:blip r:embed="rId5"/>
                <a:stretch>
                  <a:fillRect l="-794" t="-647" r="-883" b="-1294"/>
                </a:stretch>
              </a:blipFill>
            </p:spPr>
            <p:txBody>
              <a:bodyPr/>
              <a:lstStyle/>
              <a:p>
                <a:r>
                  <a:rPr lang="en-US">
                    <a:noFill/>
                  </a:rPr>
                  <a:t> </a:t>
                </a:r>
              </a:p>
            </p:txBody>
          </p:sp>
        </mc:Fallback>
      </mc:AlternateContent>
    </p:spTree>
    <p:extLst>
      <p:ext uri="{BB962C8B-B14F-4D97-AF65-F5344CB8AC3E}">
        <p14:creationId xmlns:p14="http://schemas.microsoft.com/office/powerpoint/2010/main" val="965942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p:cNvSpPr/>
          <p:nvPr/>
        </p:nvSpPr>
        <p:spPr>
          <a:xfrm>
            <a:off x="4305698" y="0"/>
            <a:ext cx="3518494" cy="55172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텍스트 개체 틀 8"/>
          <p:cNvSpPr txBox="1">
            <a:spLocks/>
          </p:cNvSpPr>
          <p:nvPr/>
        </p:nvSpPr>
        <p:spPr>
          <a:xfrm>
            <a:off x="4211688" y="2885877"/>
            <a:ext cx="3768623" cy="1689874"/>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3000" dirty="0">
                <a:solidFill>
                  <a:schemeClr val="bg1"/>
                </a:solidFill>
                <a:latin typeface="+mj-lt"/>
                <a:ea typeface="나눔고딕 ExtraBold" panose="020D0904000000000000" pitchFamily="50" charset="-127"/>
              </a:rPr>
              <a:t>INTRODUCTION</a:t>
            </a:r>
            <a:endParaRPr lang="en-US" altLang="ko-KR" sz="3000" dirty="0">
              <a:solidFill>
                <a:schemeClr val="bg1"/>
              </a:solidFill>
              <a:latin typeface="+mj-lt"/>
              <a:ea typeface="나눔고딕 ExtraBold" panose="020D0904000000000000" pitchFamily="50" charset="-127"/>
            </a:endParaRPr>
          </a:p>
        </p:txBody>
      </p:sp>
      <p:sp>
        <p:nvSpPr>
          <p:cNvPr id="8" name="직사각형 7"/>
          <p:cNvSpPr/>
          <p:nvPr/>
        </p:nvSpPr>
        <p:spPr>
          <a:xfrm>
            <a:off x="5607505" y="1851135"/>
            <a:ext cx="911738" cy="584775"/>
          </a:xfrm>
          <a:prstGeom prst="rect">
            <a:avLst/>
          </a:prstGeom>
        </p:spPr>
        <p:txBody>
          <a:bodyPr wrap="square">
            <a:spAutoFit/>
          </a:bodyPr>
          <a:lstStyle/>
          <a:p>
            <a:pPr algn="ctr"/>
            <a:r>
              <a:rPr lang="vi-VN" altLang="ko-KR" sz="3200" b="1" spc="-300" dirty="0">
                <a:solidFill>
                  <a:schemeClr val="bg1"/>
                </a:solidFill>
                <a:latin typeface="나눔바른고딕" panose="020B0603020101020101" pitchFamily="50" charset="-127"/>
                <a:ea typeface="나눔바른고딕" panose="020B0603020101020101" pitchFamily="50" charset="-127"/>
              </a:rPr>
              <a:t>01</a:t>
            </a:r>
            <a:endParaRPr lang="ko-KR" altLang="en-US" sz="3200" dirty="0">
              <a:solidFill>
                <a:schemeClr val="bg1"/>
              </a:solidFill>
              <a:latin typeface="나눔바른고딕" panose="020B0603020101020101" pitchFamily="50" charset="-127"/>
              <a:ea typeface="나눔바른고딕" panose="020B0603020101020101" pitchFamily="50" charset="-127"/>
            </a:endParaRPr>
          </a:p>
        </p:txBody>
      </p:sp>
      <p:cxnSp>
        <p:nvCxnSpPr>
          <p:cNvPr id="21" name="직선 연결선 20"/>
          <p:cNvCxnSpPr/>
          <p:nvPr/>
        </p:nvCxnSpPr>
        <p:spPr>
          <a:xfrm>
            <a:off x="4732797" y="2464052"/>
            <a:ext cx="2664296" cy="0"/>
          </a:xfrm>
          <a:prstGeom prst="line">
            <a:avLst/>
          </a:prstGeom>
          <a:ln>
            <a:solidFill>
              <a:srgbClr val="D2DFEE"/>
            </a:solidFill>
          </a:ln>
        </p:spPr>
        <p:style>
          <a:lnRef idx="1">
            <a:schemeClr val="accent1"/>
          </a:lnRef>
          <a:fillRef idx="0">
            <a:schemeClr val="accent1"/>
          </a:fillRef>
          <a:effectRef idx="0">
            <a:schemeClr val="accent1"/>
          </a:effectRef>
          <a:fontRef idx="minor">
            <a:schemeClr val="tx1"/>
          </a:fontRef>
        </p:style>
      </p:cxnSp>
      <p:sp>
        <p:nvSpPr>
          <p:cNvPr id="22" name="직사각형 21"/>
          <p:cNvSpPr/>
          <p:nvPr/>
        </p:nvSpPr>
        <p:spPr>
          <a:xfrm>
            <a:off x="4684578" y="4997576"/>
            <a:ext cx="2789546" cy="261610"/>
          </a:xfrm>
          <a:prstGeom prst="rect">
            <a:avLst/>
          </a:prstGeom>
        </p:spPr>
        <p:txBody>
          <a:bodyPr wrap="none">
            <a:spAutoFit/>
          </a:bodyPr>
          <a:lstStyle/>
          <a:p>
            <a:pPr>
              <a:lnSpc>
                <a:spcPct val="150000"/>
              </a:lnSpc>
            </a:pPr>
            <a:r>
              <a:rPr lang="en-US" altLang="ko-KR" sz="800" spc="300" dirty="0">
                <a:solidFill>
                  <a:schemeClr val="bg1">
                    <a:lumMod val="95000"/>
                  </a:schemeClr>
                </a:solidFill>
                <a:latin typeface="나눔바른고딕" panose="020B0603020101020101" pitchFamily="50" charset="-127"/>
                <a:ea typeface="나눔바른고딕" panose="020B0603020101020101" pitchFamily="50" charset="-127"/>
              </a:rPr>
              <a:t>JEONBUK NATIONAL UNIVERSITY</a:t>
            </a:r>
          </a:p>
        </p:txBody>
      </p:sp>
      <p:pic>
        <p:nvPicPr>
          <p:cNvPr id="2" name="그림 2">
            <a:extLst>
              <a:ext uri="{FF2B5EF4-FFF2-40B4-BE49-F238E27FC236}">
                <a16:creationId xmlns:a16="http://schemas.microsoft.com/office/drawing/2014/main" id="{DC07AC71-16DB-40D6-13DE-291D6C7B10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9258" y="5741605"/>
            <a:ext cx="2088232" cy="489321"/>
          </a:xfrm>
          <a:prstGeom prst="rect">
            <a:avLst/>
          </a:prstGeom>
        </p:spPr>
      </p:pic>
    </p:spTree>
    <p:extLst>
      <p:ext uri="{BB962C8B-B14F-4D97-AF65-F5344CB8AC3E}">
        <p14:creationId xmlns:p14="http://schemas.microsoft.com/office/powerpoint/2010/main" val="26341374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eelOff"/>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0A64DC-0566-2BFA-72EA-6A76322FEA43}"/>
              </a:ext>
            </a:extLst>
          </p:cNvPr>
          <p:cNvSpPr/>
          <p:nvPr/>
        </p:nvSpPr>
        <p:spPr>
          <a:xfrm>
            <a:off x="0" y="0"/>
            <a:ext cx="12192000" cy="5486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108E895-13A7-2E68-0495-306E3CF12034}"/>
              </a:ext>
            </a:extLst>
          </p:cNvPr>
          <p:cNvSpPr/>
          <p:nvPr/>
        </p:nvSpPr>
        <p:spPr>
          <a:xfrm>
            <a:off x="0" y="6756729"/>
            <a:ext cx="12192000" cy="914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그림 2">
            <a:extLst>
              <a:ext uri="{FF2B5EF4-FFF2-40B4-BE49-F238E27FC236}">
                <a16:creationId xmlns:a16="http://schemas.microsoft.com/office/drawing/2014/main" id="{C82D73FE-7539-03D5-68BD-A2894B62B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2200" y="29659"/>
            <a:ext cx="2088232" cy="489321"/>
          </a:xfrm>
          <a:prstGeom prst="rect">
            <a:avLst/>
          </a:prstGeom>
        </p:spPr>
      </p:pic>
      <p:pic>
        <p:nvPicPr>
          <p:cNvPr id="6" name="Picture 5">
            <a:extLst>
              <a:ext uri="{FF2B5EF4-FFF2-40B4-BE49-F238E27FC236}">
                <a16:creationId xmlns:a16="http://schemas.microsoft.com/office/drawing/2014/main" id="{E95BE113-6C95-1D42-0DCD-8A86F7B0C97E}"/>
              </a:ext>
            </a:extLst>
          </p:cNvPr>
          <p:cNvPicPr>
            <a:picLocks noChangeAspect="1"/>
          </p:cNvPicPr>
          <p:nvPr/>
        </p:nvPicPr>
        <p:blipFill>
          <a:blip r:embed="rId4"/>
          <a:stretch>
            <a:fillRect/>
          </a:stretch>
        </p:blipFill>
        <p:spPr>
          <a:xfrm>
            <a:off x="0" y="558095"/>
            <a:ext cx="3946849" cy="3247756"/>
          </a:xfrm>
          <a:prstGeom prst="rect">
            <a:avLst/>
          </a:prstGeom>
        </p:spPr>
      </p:pic>
      <p:sp>
        <p:nvSpPr>
          <p:cNvPr id="7" name="TextBox 6">
            <a:extLst>
              <a:ext uri="{FF2B5EF4-FFF2-40B4-BE49-F238E27FC236}">
                <a16:creationId xmlns:a16="http://schemas.microsoft.com/office/drawing/2014/main" id="{F6B47B95-5291-8415-44B7-251A12EAB0CF}"/>
              </a:ext>
            </a:extLst>
          </p:cNvPr>
          <p:cNvSpPr txBox="1"/>
          <p:nvPr/>
        </p:nvSpPr>
        <p:spPr>
          <a:xfrm>
            <a:off x="4683968" y="874455"/>
            <a:ext cx="7386464" cy="2554545"/>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results of the present study suggest that fluid flow is mainly directed inside the furrows and follows them.</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fluid, after entering a furrow, mostly follows it until it reaches the side wall, where it is reflected and enters the anti-symmetrical furrow of the plate above, a behavior similar to the one predicted by the CFD simulation. </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 seems that, in both cases, most of the flow passes through the furrows, where enhanced heat transfer characteristics are expected.</a:t>
            </a:r>
          </a:p>
        </p:txBody>
      </p:sp>
      <p:pic>
        <p:nvPicPr>
          <p:cNvPr id="9" name="Picture 8">
            <a:extLst>
              <a:ext uri="{FF2B5EF4-FFF2-40B4-BE49-F238E27FC236}">
                <a16:creationId xmlns:a16="http://schemas.microsoft.com/office/drawing/2014/main" id="{B9B151B8-CEE9-BE0D-0FF1-69B8766F953F}"/>
              </a:ext>
            </a:extLst>
          </p:cNvPr>
          <p:cNvPicPr>
            <a:picLocks noChangeAspect="1"/>
          </p:cNvPicPr>
          <p:nvPr/>
        </p:nvPicPr>
        <p:blipFill>
          <a:blip r:embed="rId5"/>
          <a:stretch>
            <a:fillRect/>
          </a:stretch>
        </p:blipFill>
        <p:spPr>
          <a:xfrm>
            <a:off x="0" y="3871790"/>
            <a:ext cx="4448734" cy="2819000"/>
          </a:xfrm>
          <a:prstGeom prst="rect">
            <a:avLst/>
          </a:prstGeom>
        </p:spPr>
      </p:pic>
    </p:spTree>
    <p:extLst>
      <p:ext uri="{BB962C8B-B14F-4D97-AF65-F5344CB8AC3E}">
        <p14:creationId xmlns:p14="http://schemas.microsoft.com/office/powerpoint/2010/main" val="3037964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0A64DC-0566-2BFA-72EA-6A76322FEA43}"/>
              </a:ext>
            </a:extLst>
          </p:cNvPr>
          <p:cNvSpPr/>
          <p:nvPr/>
        </p:nvSpPr>
        <p:spPr>
          <a:xfrm>
            <a:off x="0" y="0"/>
            <a:ext cx="12192000" cy="5486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108E895-13A7-2E68-0495-306E3CF12034}"/>
              </a:ext>
            </a:extLst>
          </p:cNvPr>
          <p:cNvSpPr/>
          <p:nvPr/>
        </p:nvSpPr>
        <p:spPr>
          <a:xfrm>
            <a:off x="0" y="6756729"/>
            <a:ext cx="12192000" cy="914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그림 2">
            <a:extLst>
              <a:ext uri="{FF2B5EF4-FFF2-40B4-BE49-F238E27FC236}">
                <a16:creationId xmlns:a16="http://schemas.microsoft.com/office/drawing/2014/main" id="{C82D73FE-7539-03D5-68BD-A2894B62B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2200" y="29659"/>
            <a:ext cx="2088232" cy="489321"/>
          </a:xfrm>
          <a:prstGeom prst="rect">
            <a:avLst/>
          </a:prstGeom>
        </p:spPr>
      </p:pic>
      <p:pic>
        <p:nvPicPr>
          <p:cNvPr id="6" name="Picture 5">
            <a:extLst>
              <a:ext uri="{FF2B5EF4-FFF2-40B4-BE49-F238E27FC236}">
                <a16:creationId xmlns:a16="http://schemas.microsoft.com/office/drawing/2014/main" id="{245787BE-D771-8C2A-7112-5B8606783D88}"/>
              </a:ext>
            </a:extLst>
          </p:cNvPr>
          <p:cNvPicPr>
            <a:picLocks noChangeAspect="1"/>
          </p:cNvPicPr>
          <p:nvPr/>
        </p:nvPicPr>
        <p:blipFill>
          <a:blip r:embed="rId4"/>
          <a:stretch>
            <a:fillRect/>
          </a:stretch>
        </p:blipFill>
        <p:spPr>
          <a:xfrm>
            <a:off x="74646" y="644309"/>
            <a:ext cx="2808514" cy="2775782"/>
          </a:xfrm>
          <a:prstGeom prst="rect">
            <a:avLst/>
          </a:prstGeom>
        </p:spPr>
      </p:pic>
      <p:sp>
        <p:nvSpPr>
          <p:cNvPr id="10" name="TextBox 9">
            <a:extLst>
              <a:ext uri="{FF2B5EF4-FFF2-40B4-BE49-F238E27FC236}">
                <a16:creationId xmlns:a16="http://schemas.microsoft.com/office/drawing/2014/main" id="{D7517860-E15A-957D-444D-4C5D2AD1F9C1}"/>
              </a:ext>
            </a:extLst>
          </p:cNvPr>
          <p:cNvSpPr txBox="1"/>
          <p:nvPr/>
        </p:nvSpPr>
        <p:spPr>
          <a:xfrm>
            <a:off x="4338735" y="829166"/>
            <a:ext cx="7731697" cy="4401205"/>
          </a:xfrm>
          <a:prstGeom prst="rect">
            <a:avLst/>
          </a:prstGeom>
          <a:noFill/>
        </p:spPr>
        <p:txBody>
          <a:bodyPr wrap="square">
            <a:spAutoFit/>
          </a:bodyPr>
          <a:lstStyle/>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Figure 12 shows details of the flow inside a furrow for the simple model, where swirling flow is identified.</a:t>
            </a: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values of the z-component of shear stress (Figure13a) increase with the Reynolds number –as expected–and the maximum value occurs at the crests of the corrugations.</a:t>
            </a: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shear stress distribution tends to prevent the liquid layer from falling over the crest of the corrugations and to keep it inside the furrows</a:t>
            </a: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local Nusselt number was calculated using the expression:</a:t>
            </a: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A35232BF-0F74-6A88-93E9-83AFD292524C}"/>
              </a:ext>
            </a:extLst>
          </p:cNvPr>
          <p:cNvPicPr>
            <a:picLocks noChangeAspect="1"/>
          </p:cNvPicPr>
          <p:nvPr/>
        </p:nvPicPr>
        <p:blipFill>
          <a:blip r:embed="rId5"/>
          <a:stretch>
            <a:fillRect/>
          </a:stretch>
        </p:blipFill>
        <p:spPr>
          <a:xfrm>
            <a:off x="0" y="3614141"/>
            <a:ext cx="3839141" cy="3142588"/>
          </a:xfrm>
          <a:prstGeom prst="rect">
            <a:avLst/>
          </a:prstGeom>
        </p:spPr>
      </p:pic>
      <p:pic>
        <p:nvPicPr>
          <p:cNvPr id="14" name="Picture 13">
            <a:extLst>
              <a:ext uri="{FF2B5EF4-FFF2-40B4-BE49-F238E27FC236}">
                <a16:creationId xmlns:a16="http://schemas.microsoft.com/office/drawing/2014/main" id="{304D755A-D9A4-F4BD-9D04-355618D872B1}"/>
              </a:ext>
            </a:extLst>
          </p:cNvPr>
          <p:cNvPicPr>
            <a:picLocks noChangeAspect="1"/>
          </p:cNvPicPr>
          <p:nvPr/>
        </p:nvPicPr>
        <p:blipFill>
          <a:blip r:embed="rId6"/>
          <a:stretch>
            <a:fillRect/>
          </a:stretch>
        </p:blipFill>
        <p:spPr>
          <a:xfrm>
            <a:off x="5827310" y="4744618"/>
            <a:ext cx="3448531" cy="1362265"/>
          </a:xfrm>
          <a:prstGeom prst="rect">
            <a:avLst/>
          </a:prstGeom>
        </p:spPr>
      </p:pic>
    </p:spTree>
    <p:extLst>
      <p:ext uri="{BB962C8B-B14F-4D97-AF65-F5344CB8AC3E}">
        <p14:creationId xmlns:p14="http://schemas.microsoft.com/office/powerpoint/2010/main" val="21761336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0A64DC-0566-2BFA-72EA-6A76322FEA43}"/>
              </a:ext>
            </a:extLst>
          </p:cNvPr>
          <p:cNvSpPr/>
          <p:nvPr/>
        </p:nvSpPr>
        <p:spPr>
          <a:xfrm>
            <a:off x="0" y="0"/>
            <a:ext cx="12192000" cy="5486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108E895-13A7-2E68-0495-306E3CF12034}"/>
              </a:ext>
            </a:extLst>
          </p:cNvPr>
          <p:cNvSpPr/>
          <p:nvPr/>
        </p:nvSpPr>
        <p:spPr>
          <a:xfrm>
            <a:off x="0" y="6756729"/>
            <a:ext cx="12192000" cy="914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그림 2">
            <a:extLst>
              <a:ext uri="{FF2B5EF4-FFF2-40B4-BE49-F238E27FC236}">
                <a16:creationId xmlns:a16="http://schemas.microsoft.com/office/drawing/2014/main" id="{C82D73FE-7539-03D5-68BD-A2894B62B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2200" y="29659"/>
            <a:ext cx="2088232" cy="489321"/>
          </a:xfrm>
          <a:prstGeom prst="rect">
            <a:avLst/>
          </a:prstGeom>
        </p:spPr>
      </p:pic>
      <p:pic>
        <p:nvPicPr>
          <p:cNvPr id="6" name="Picture 5">
            <a:extLst>
              <a:ext uri="{FF2B5EF4-FFF2-40B4-BE49-F238E27FC236}">
                <a16:creationId xmlns:a16="http://schemas.microsoft.com/office/drawing/2014/main" id="{245787BE-D771-8C2A-7112-5B8606783D88}"/>
              </a:ext>
            </a:extLst>
          </p:cNvPr>
          <p:cNvPicPr>
            <a:picLocks noChangeAspect="1"/>
          </p:cNvPicPr>
          <p:nvPr/>
        </p:nvPicPr>
        <p:blipFill>
          <a:blip r:embed="rId4"/>
          <a:stretch>
            <a:fillRect/>
          </a:stretch>
        </p:blipFill>
        <p:spPr>
          <a:xfrm>
            <a:off x="585870" y="2199628"/>
            <a:ext cx="4071256" cy="4023807"/>
          </a:xfrm>
          <a:prstGeom prst="rect">
            <a:avLst/>
          </a:prstGeom>
        </p:spPr>
      </p:pic>
      <p:sp>
        <p:nvSpPr>
          <p:cNvPr id="10" name="TextBox 9">
            <a:extLst>
              <a:ext uri="{FF2B5EF4-FFF2-40B4-BE49-F238E27FC236}">
                <a16:creationId xmlns:a16="http://schemas.microsoft.com/office/drawing/2014/main" id="{D7517860-E15A-957D-444D-4C5D2AD1F9C1}"/>
              </a:ext>
            </a:extLst>
          </p:cNvPr>
          <p:cNvSpPr txBox="1"/>
          <p:nvPr/>
        </p:nvSpPr>
        <p:spPr>
          <a:xfrm>
            <a:off x="121299" y="829166"/>
            <a:ext cx="11949134" cy="1323439"/>
          </a:xfrm>
          <a:prstGeom prst="rect">
            <a:avLst/>
          </a:prstGeom>
          <a:noFill/>
        </p:spPr>
        <p:txBody>
          <a:bodyPr wrap="square">
            <a:spAutoFit/>
          </a:bodyPr>
          <a:lstStyle/>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shear stress distribution tends to prevent the liquid layer from falling over the crest of the corrugations and to keep it inside the furrows</a:t>
            </a: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A35232BF-0F74-6A88-93E9-83AFD292524C}"/>
              </a:ext>
            </a:extLst>
          </p:cNvPr>
          <p:cNvPicPr>
            <a:picLocks noChangeAspect="1"/>
          </p:cNvPicPr>
          <p:nvPr/>
        </p:nvPicPr>
        <p:blipFill>
          <a:blip r:embed="rId5"/>
          <a:stretch>
            <a:fillRect/>
          </a:stretch>
        </p:blipFill>
        <p:spPr>
          <a:xfrm>
            <a:off x="6096000" y="2027687"/>
            <a:ext cx="5237440" cy="4287187"/>
          </a:xfrm>
          <a:prstGeom prst="rect">
            <a:avLst/>
          </a:prstGeom>
        </p:spPr>
      </p:pic>
    </p:spTree>
    <p:extLst>
      <p:ext uri="{BB962C8B-B14F-4D97-AF65-F5344CB8AC3E}">
        <p14:creationId xmlns:p14="http://schemas.microsoft.com/office/powerpoint/2010/main" val="11455869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0A64DC-0566-2BFA-72EA-6A76322FEA43}"/>
              </a:ext>
            </a:extLst>
          </p:cNvPr>
          <p:cNvSpPr/>
          <p:nvPr/>
        </p:nvSpPr>
        <p:spPr>
          <a:xfrm>
            <a:off x="0" y="0"/>
            <a:ext cx="12192000" cy="5486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3" name="Rectangle 2">
            <a:extLst>
              <a:ext uri="{FF2B5EF4-FFF2-40B4-BE49-F238E27FC236}">
                <a16:creationId xmlns:a16="http://schemas.microsoft.com/office/drawing/2014/main" id="{0108E895-13A7-2E68-0495-306E3CF12034}"/>
              </a:ext>
            </a:extLst>
          </p:cNvPr>
          <p:cNvSpPr/>
          <p:nvPr/>
        </p:nvSpPr>
        <p:spPr>
          <a:xfrm>
            <a:off x="0" y="6756729"/>
            <a:ext cx="12192000" cy="914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pic>
        <p:nvPicPr>
          <p:cNvPr id="4" name="그림 2">
            <a:extLst>
              <a:ext uri="{FF2B5EF4-FFF2-40B4-BE49-F238E27FC236}">
                <a16:creationId xmlns:a16="http://schemas.microsoft.com/office/drawing/2014/main" id="{C82D73FE-7539-03D5-68BD-A2894B62B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2200" y="29659"/>
            <a:ext cx="2088232" cy="489321"/>
          </a:xfrm>
          <a:prstGeom prst="rect">
            <a:avLst/>
          </a:prstGeom>
        </p:spPr>
      </p:pic>
      <p:pic>
        <p:nvPicPr>
          <p:cNvPr id="6" name="Picture 5">
            <a:extLst>
              <a:ext uri="{FF2B5EF4-FFF2-40B4-BE49-F238E27FC236}">
                <a16:creationId xmlns:a16="http://schemas.microsoft.com/office/drawing/2014/main" id="{8FA3A186-EFFE-AC68-67C9-5FA2A56F649D}"/>
              </a:ext>
            </a:extLst>
          </p:cNvPr>
          <p:cNvPicPr>
            <a:picLocks noChangeAspect="1"/>
          </p:cNvPicPr>
          <p:nvPr/>
        </p:nvPicPr>
        <p:blipFill>
          <a:blip r:embed="rId4"/>
          <a:stretch>
            <a:fillRect/>
          </a:stretch>
        </p:blipFill>
        <p:spPr>
          <a:xfrm>
            <a:off x="77636" y="1219917"/>
            <a:ext cx="5435554" cy="4418166"/>
          </a:xfrm>
          <a:prstGeom prst="rect">
            <a:avLst/>
          </a:prstGeom>
        </p:spPr>
      </p:pic>
      <p:sp>
        <p:nvSpPr>
          <p:cNvPr id="8" name="TextBox 7">
            <a:extLst>
              <a:ext uri="{FF2B5EF4-FFF2-40B4-BE49-F238E27FC236}">
                <a16:creationId xmlns:a16="http://schemas.microsoft.com/office/drawing/2014/main" id="{7BA195EA-24DD-BBFA-1F20-E8F6A8F691AF}"/>
              </a:ext>
            </a:extLst>
          </p:cNvPr>
          <p:cNvSpPr txBox="1"/>
          <p:nvPr/>
        </p:nvSpPr>
        <p:spPr>
          <a:xfrm>
            <a:off x="6316824" y="682640"/>
            <a:ext cx="5753608" cy="5632311"/>
          </a:xfrm>
          <a:prstGeom prst="rect">
            <a:avLst/>
          </a:prstGeom>
          <a:noFill/>
        </p:spPr>
        <p:txBody>
          <a:bodyPr wrap="square">
            <a:spAutoFit/>
          </a:bodyPr>
          <a:lstStyle/>
          <a:p>
            <a:pPr marL="342900" indent="-342900" algn="just">
              <a:buFont typeface="Arial" panose="020B0604020202020204" pitchFamily="34" charset="0"/>
              <a:buChar char="•"/>
            </a:pPr>
            <a:r>
              <a:rPr lang="en-US" sz="2000" b="0" i="0" u="none" strike="noStrike" baseline="0" dirty="0">
                <a:latin typeface="Times New Roman" panose="02020603050405020304" pitchFamily="18" charset="0"/>
                <a:cs typeface="Times New Roman" panose="02020603050405020304" pitchFamily="18" charset="0"/>
              </a:rPr>
              <a:t>The local Nusselt number</a:t>
            </a: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 mean Nu – numerical integration of the local Nu only on the corrugated only.</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An overall average Nu – using the total wall heat flux through the whole plate and the fluid temperatures at the channel entrance/exit.</a:t>
            </a: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000" b="0" i="0" u="none" strike="noStrike" baseline="0" dirty="0">
                <a:latin typeface="Times New Roman" panose="02020603050405020304" pitchFamily="18" charset="0"/>
                <a:cs typeface="Times New Roman" panose="02020603050405020304" pitchFamily="18" charset="0"/>
              </a:rPr>
              <a:t>The smooth part of the corrugated plate does not seem to influence the overall heat transfer.</a:t>
            </a:r>
          </a:p>
          <a:p>
            <a:pPr marL="342900" indent="-342900" algn="l">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 is noticeable that local Nusselt numbers attain their maximum value at the top of the corrugations. This confirms the strong effect of the corrugations, not only on the flow distribution, but also on the heat transfer rate.</a:t>
            </a:r>
          </a:p>
        </p:txBody>
      </p:sp>
      <p:pic>
        <p:nvPicPr>
          <p:cNvPr id="10" name="Picture 9">
            <a:extLst>
              <a:ext uri="{FF2B5EF4-FFF2-40B4-BE49-F238E27FC236}">
                <a16:creationId xmlns:a16="http://schemas.microsoft.com/office/drawing/2014/main" id="{0FE80AD6-BFE1-4AE8-39EA-3CE4F5590799}"/>
              </a:ext>
            </a:extLst>
          </p:cNvPr>
          <p:cNvPicPr>
            <a:picLocks noChangeAspect="1"/>
          </p:cNvPicPr>
          <p:nvPr/>
        </p:nvPicPr>
        <p:blipFill>
          <a:blip r:embed="rId5"/>
          <a:stretch>
            <a:fillRect/>
          </a:stretch>
        </p:blipFill>
        <p:spPr>
          <a:xfrm>
            <a:off x="8044726" y="1175707"/>
            <a:ext cx="1937474" cy="862530"/>
          </a:xfrm>
          <a:prstGeom prst="rect">
            <a:avLst/>
          </a:prstGeom>
        </p:spPr>
      </p:pic>
    </p:spTree>
    <p:extLst>
      <p:ext uri="{BB962C8B-B14F-4D97-AF65-F5344CB8AC3E}">
        <p14:creationId xmlns:p14="http://schemas.microsoft.com/office/powerpoint/2010/main" val="1452802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0A64DC-0566-2BFA-72EA-6A76322FEA43}"/>
              </a:ext>
            </a:extLst>
          </p:cNvPr>
          <p:cNvSpPr/>
          <p:nvPr/>
        </p:nvSpPr>
        <p:spPr>
          <a:xfrm>
            <a:off x="0" y="0"/>
            <a:ext cx="12192000" cy="5486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108E895-13A7-2E68-0495-306E3CF12034}"/>
              </a:ext>
            </a:extLst>
          </p:cNvPr>
          <p:cNvSpPr/>
          <p:nvPr/>
        </p:nvSpPr>
        <p:spPr>
          <a:xfrm>
            <a:off x="0" y="6756729"/>
            <a:ext cx="12192000" cy="914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그림 2">
            <a:extLst>
              <a:ext uri="{FF2B5EF4-FFF2-40B4-BE49-F238E27FC236}">
                <a16:creationId xmlns:a16="http://schemas.microsoft.com/office/drawing/2014/main" id="{C82D73FE-7539-03D5-68BD-A2894B62B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2200" y="29659"/>
            <a:ext cx="2088232" cy="489321"/>
          </a:xfrm>
          <a:prstGeom prst="rect">
            <a:avLst/>
          </a:prstGeom>
        </p:spPr>
      </p:pic>
      <p:pic>
        <p:nvPicPr>
          <p:cNvPr id="6" name="Picture 5">
            <a:extLst>
              <a:ext uri="{FF2B5EF4-FFF2-40B4-BE49-F238E27FC236}">
                <a16:creationId xmlns:a16="http://schemas.microsoft.com/office/drawing/2014/main" id="{35BB7BF9-F623-2CC6-BD61-C780538C9823}"/>
              </a:ext>
            </a:extLst>
          </p:cNvPr>
          <p:cNvPicPr>
            <a:picLocks noChangeAspect="1"/>
          </p:cNvPicPr>
          <p:nvPr/>
        </p:nvPicPr>
        <p:blipFill>
          <a:blip r:embed="rId4"/>
          <a:stretch>
            <a:fillRect/>
          </a:stretch>
        </p:blipFill>
        <p:spPr>
          <a:xfrm>
            <a:off x="0" y="613955"/>
            <a:ext cx="4829040" cy="3492544"/>
          </a:xfrm>
          <a:prstGeom prst="rect">
            <a:avLst/>
          </a:prstGeom>
        </p:spPr>
      </p:pic>
      <p:sp>
        <p:nvSpPr>
          <p:cNvPr id="8" name="TextBox 7">
            <a:extLst>
              <a:ext uri="{FF2B5EF4-FFF2-40B4-BE49-F238E27FC236}">
                <a16:creationId xmlns:a16="http://schemas.microsoft.com/office/drawing/2014/main" id="{10266997-A5D7-30C0-FBB8-CB41DCF88899}"/>
              </a:ext>
            </a:extLst>
          </p:cNvPr>
          <p:cNvSpPr txBox="1"/>
          <p:nvPr/>
        </p:nvSpPr>
        <p:spPr>
          <a:xfrm>
            <a:off x="5113176" y="855697"/>
            <a:ext cx="6624734" cy="4093428"/>
          </a:xfrm>
          <a:prstGeom prst="rect">
            <a:avLst/>
          </a:prstGeom>
          <a:noFill/>
        </p:spPr>
        <p:txBody>
          <a:bodyPr wrap="square">
            <a:spAutoFit/>
          </a:bodyPr>
          <a:lstStyle/>
          <a:p>
            <a:pPr marL="342900" indent="-34290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Figure 14 presents the experimental friction factors, obtained from the Plexiglas test section of Figure 9, as well as the CFD predictions for the simple geometry studied, as a function of the Reynolds number.</a:t>
            </a: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Where m and n constants with values 0.27 and 0.14 respectively.</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 spite of the differences in geometry, it appears that the present results are in good agreement with the experimental data of </a:t>
            </a:r>
            <a:r>
              <a:rPr lang="en-US" sz="2000" dirty="0" err="1">
                <a:latin typeface="Times New Roman" panose="02020603050405020304" pitchFamily="18" charset="0"/>
                <a:cs typeface="Times New Roman" panose="02020603050405020304" pitchFamily="18" charset="0"/>
              </a:rPr>
              <a:t>Heavner</a:t>
            </a:r>
            <a:r>
              <a:rPr lang="en-US" sz="2000" dirty="0">
                <a:latin typeface="Times New Roman" panose="02020603050405020304" pitchFamily="18" charset="0"/>
                <a:cs typeface="Times New Roman" panose="02020603050405020304" pitchFamily="18" charset="0"/>
              </a:rPr>
              <a:t> et al.[14] (0.687 and 0.141 for the variables m and n, respectively).</a:t>
            </a:r>
          </a:p>
        </p:txBody>
      </p:sp>
      <p:pic>
        <p:nvPicPr>
          <p:cNvPr id="10" name="Picture 9">
            <a:extLst>
              <a:ext uri="{FF2B5EF4-FFF2-40B4-BE49-F238E27FC236}">
                <a16:creationId xmlns:a16="http://schemas.microsoft.com/office/drawing/2014/main" id="{AC7194FC-EBBC-D202-3AB0-C3BB43DFF7C9}"/>
              </a:ext>
            </a:extLst>
          </p:cNvPr>
          <p:cNvPicPr>
            <a:picLocks noChangeAspect="1"/>
          </p:cNvPicPr>
          <p:nvPr/>
        </p:nvPicPr>
        <p:blipFill>
          <a:blip r:embed="rId5"/>
          <a:stretch>
            <a:fillRect/>
          </a:stretch>
        </p:blipFill>
        <p:spPr>
          <a:xfrm>
            <a:off x="7087093" y="2095613"/>
            <a:ext cx="2676899" cy="781159"/>
          </a:xfrm>
          <a:prstGeom prst="rect">
            <a:avLst/>
          </a:prstGeom>
        </p:spPr>
      </p:pic>
    </p:spTree>
    <p:extLst>
      <p:ext uri="{BB962C8B-B14F-4D97-AF65-F5344CB8AC3E}">
        <p14:creationId xmlns:p14="http://schemas.microsoft.com/office/powerpoint/2010/main" val="28720105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p:cNvSpPr/>
          <p:nvPr/>
        </p:nvSpPr>
        <p:spPr>
          <a:xfrm>
            <a:off x="4305698" y="0"/>
            <a:ext cx="3518494" cy="55172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텍스트 개체 틀 8"/>
          <p:cNvSpPr txBox="1">
            <a:spLocks/>
          </p:cNvSpPr>
          <p:nvPr/>
        </p:nvSpPr>
        <p:spPr>
          <a:xfrm>
            <a:off x="4211688" y="2885877"/>
            <a:ext cx="3768623" cy="1689874"/>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3000" dirty="0">
                <a:solidFill>
                  <a:schemeClr val="bg1"/>
                </a:solidFill>
                <a:latin typeface="+mj-lt"/>
                <a:ea typeface="나눔고딕 ExtraBold" panose="020D0904000000000000" pitchFamily="50" charset="-127"/>
              </a:rPr>
              <a:t>CONCLUSION</a:t>
            </a:r>
            <a:endParaRPr lang="en-US" altLang="ko-KR" sz="3000" dirty="0">
              <a:solidFill>
                <a:schemeClr val="bg1"/>
              </a:solidFill>
              <a:latin typeface="+mj-lt"/>
              <a:ea typeface="나눔고딕 ExtraBold" panose="020D0904000000000000" pitchFamily="50" charset="-127"/>
            </a:endParaRPr>
          </a:p>
        </p:txBody>
      </p:sp>
      <p:sp>
        <p:nvSpPr>
          <p:cNvPr id="8" name="직사각형 7"/>
          <p:cNvSpPr/>
          <p:nvPr/>
        </p:nvSpPr>
        <p:spPr>
          <a:xfrm>
            <a:off x="5607505" y="1851135"/>
            <a:ext cx="911738" cy="584775"/>
          </a:xfrm>
          <a:prstGeom prst="rect">
            <a:avLst/>
          </a:prstGeom>
        </p:spPr>
        <p:txBody>
          <a:bodyPr wrap="square">
            <a:spAutoFit/>
          </a:bodyPr>
          <a:lstStyle/>
          <a:p>
            <a:pPr algn="ctr"/>
            <a:r>
              <a:rPr lang="vi-VN" altLang="ko-KR" sz="3200" b="1" spc="-300" dirty="0">
                <a:solidFill>
                  <a:schemeClr val="bg1"/>
                </a:solidFill>
                <a:latin typeface="나눔바른고딕" panose="020B0603020101020101" pitchFamily="50" charset="-127"/>
                <a:ea typeface="나눔바른고딕" panose="020B0603020101020101" pitchFamily="50" charset="-127"/>
              </a:rPr>
              <a:t>0</a:t>
            </a:r>
            <a:r>
              <a:rPr lang="en-US" altLang="ko-KR" sz="3200" b="1" spc="-300" dirty="0">
                <a:solidFill>
                  <a:schemeClr val="bg1"/>
                </a:solidFill>
                <a:latin typeface="나눔바른고딕" panose="020B0603020101020101" pitchFamily="50" charset="-127"/>
                <a:ea typeface="나눔바른고딕" panose="020B0603020101020101" pitchFamily="50" charset="-127"/>
              </a:rPr>
              <a:t>4</a:t>
            </a:r>
            <a:endParaRPr lang="ko-KR" altLang="en-US" sz="3200" dirty="0">
              <a:solidFill>
                <a:schemeClr val="bg1"/>
              </a:solidFill>
              <a:latin typeface="나눔바른고딕" panose="020B0603020101020101" pitchFamily="50" charset="-127"/>
              <a:ea typeface="나눔바른고딕" panose="020B0603020101020101" pitchFamily="50" charset="-127"/>
            </a:endParaRPr>
          </a:p>
        </p:txBody>
      </p:sp>
      <p:cxnSp>
        <p:nvCxnSpPr>
          <p:cNvPr id="21" name="직선 연결선 20"/>
          <p:cNvCxnSpPr/>
          <p:nvPr/>
        </p:nvCxnSpPr>
        <p:spPr>
          <a:xfrm>
            <a:off x="4732797" y="2464052"/>
            <a:ext cx="2664296" cy="0"/>
          </a:xfrm>
          <a:prstGeom prst="line">
            <a:avLst/>
          </a:prstGeom>
          <a:ln>
            <a:solidFill>
              <a:srgbClr val="D2DFEE"/>
            </a:solidFill>
          </a:ln>
        </p:spPr>
        <p:style>
          <a:lnRef idx="1">
            <a:schemeClr val="accent1"/>
          </a:lnRef>
          <a:fillRef idx="0">
            <a:schemeClr val="accent1"/>
          </a:fillRef>
          <a:effectRef idx="0">
            <a:schemeClr val="accent1"/>
          </a:effectRef>
          <a:fontRef idx="minor">
            <a:schemeClr val="tx1"/>
          </a:fontRef>
        </p:style>
      </p:cxnSp>
      <p:sp>
        <p:nvSpPr>
          <p:cNvPr id="22" name="직사각형 21"/>
          <p:cNvSpPr/>
          <p:nvPr/>
        </p:nvSpPr>
        <p:spPr>
          <a:xfrm>
            <a:off x="4684578" y="4997576"/>
            <a:ext cx="2789546" cy="261610"/>
          </a:xfrm>
          <a:prstGeom prst="rect">
            <a:avLst/>
          </a:prstGeom>
        </p:spPr>
        <p:txBody>
          <a:bodyPr wrap="none">
            <a:spAutoFit/>
          </a:bodyPr>
          <a:lstStyle/>
          <a:p>
            <a:pPr>
              <a:lnSpc>
                <a:spcPct val="150000"/>
              </a:lnSpc>
            </a:pPr>
            <a:r>
              <a:rPr lang="en-US" altLang="ko-KR" sz="800" spc="300" dirty="0">
                <a:solidFill>
                  <a:schemeClr val="bg1">
                    <a:lumMod val="95000"/>
                  </a:schemeClr>
                </a:solidFill>
                <a:latin typeface="나눔바른고딕" panose="020B0603020101020101" pitchFamily="50" charset="-127"/>
                <a:ea typeface="나눔바른고딕" panose="020B0603020101020101" pitchFamily="50" charset="-127"/>
              </a:rPr>
              <a:t>JEONBUK NATIONAL UNIVERSITY</a:t>
            </a:r>
          </a:p>
        </p:txBody>
      </p:sp>
      <p:pic>
        <p:nvPicPr>
          <p:cNvPr id="2" name="그림 2">
            <a:extLst>
              <a:ext uri="{FF2B5EF4-FFF2-40B4-BE49-F238E27FC236}">
                <a16:creationId xmlns:a16="http://schemas.microsoft.com/office/drawing/2014/main" id="{DC07AC71-16DB-40D6-13DE-291D6C7B10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9258" y="5741605"/>
            <a:ext cx="2088232" cy="489321"/>
          </a:xfrm>
          <a:prstGeom prst="rect">
            <a:avLst/>
          </a:prstGeom>
        </p:spPr>
      </p:pic>
    </p:spTree>
    <p:extLst>
      <p:ext uri="{BB962C8B-B14F-4D97-AF65-F5344CB8AC3E}">
        <p14:creationId xmlns:p14="http://schemas.microsoft.com/office/powerpoint/2010/main" val="33674380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eelOff"/>
      </p:transition>
    </mc:Choice>
    <mc:Fallback xmlns="">
      <p:transition spd="slow" advClick="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0A64DC-0566-2BFA-72EA-6A76322FEA43}"/>
              </a:ext>
            </a:extLst>
          </p:cNvPr>
          <p:cNvSpPr/>
          <p:nvPr/>
        </p:nvSpPr>
        <p:spPr>
          <a:xfrm>
            <a:off x="0" y="0"/>
            <a:ext cx="12192000" cy="5486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108E895-13A7-2E68-0495-306E3CF12034}"/>
              </a:ext>
            </a:extLst>
          </p:cNvPr>
          <p:cNvSpPr/>
          <p:nvPr/>
        </p:nvSpPr>
        <p:spPr>
          <a:xfrm>
            <a:off x="0" y="6756729"/>
            <a:ext cx="12192000" cy="914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그림 2">
            <a:extLst>
              <a:ext uri="{FF2B5EF4-FFF2-40B4-BE49-F238E27FC236}">
                <a16:creationId xmlns:a16="http://schemas.microsoft.com/office/drawing/2014/main" id="{C82D73FE-7539-03D5-68BD-A2894B62B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2200" y="29659"/>
            <a:ext cx="2088232" cy="489321"/>
          </a:xfrm>
          <a:prstGeom prst="rect">
            <a:avLst/>
          </a:prstGeom>
        </p:spPr>
      </p:pic>
      <p:sp>
        <p:nvSpPr>
          <p:cNvPr id="6" name="TextBox 5">
            <a:extLst>
              <a:ext uri="{FF2B5EF4-FFF2-40B4-BE49-F238E27FC236}">
                <a16:creationId xmlns:a16="http://schemas.microsoft.com/office/drawing/2014/main" id="{54D86770-AABE-B73F-FECF-297ACCCD74DA}"/>
              </a:ext>
            </a:extLst>
          </p:cNvPr>
          <p:cNvSpPr txBox="1"/>
          <p:nvPr/>
        </p:nvSpPr>
        <p:spPr>
          <a:xfrm>
            <a:off x="327734" y="554585"/>
            <a:ext cx="11536532" cy="6247864"/>
          </a:xfrm>
          <a:prstGeom prst="rect">
            <a:avLst/>
          </a:prstGeom>
          <a:noFill/>
        </p:spPr>
        <p:txBody>
          <a:bodyPr wrap="square">
            <a:spAutoFit/>
          </a:bodyPr>
          <a:lstStyle/>
          <a:p>
            <a:pPr marL="342900" indent="-342900" algn="just">
              <a:buFont typeface="Arial" panose="020B0604020202020204" pitchFamily="34" charset="0"/>
              <a:buChar char="•"/>
            </a:pPr>
            <a:r>
              <a:rPr lang="en-US" sz="2000" b="0" i="0" dirty="0">
                <a:solidFill>
                  <a:srgbClr val="1F1F1F"/>
                </a:solidFill>
                <a:effectLst/>
                <a:latin typeface="Times New Roman" panose="02020603050405020304" pitchFamily="18" charset="0"/>
                <a:cs typeface="Times New Roman" panose="02020603050405020304" pitchFamily="18" charset="0"/>
              </a:rPr>
              <a:t>Both the heat transfer coefficient and the pressure drop increased proportionally with the mass flux and the vapor quality and inversely with the condensation temperature and the chevron angle. Those effects must be carefully considered in the design of a BPHE due their opposing effects.</a:t>
            </a:r>
          </a:p>
          <a:p>
            <a:pPr marL="342900" indent="-342900" algn="just">
              <a:buFont typeface="Arial" panose="020B0604020202020204" pitchFamily="34" charset="0"/>
              <a:buChar char="•"/>
            </a:pPr>
            <a:endParaRPr lang="en-US" sz="2000" b="0" i="0" dirty="0">
              <a:solidFill>
                <a:srgbClr val="1F1F1F"/>
              </a:solidFill>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0" i="0" dirty="0">
                <a:solidFill>
                  <a:srgbClr val="1F1F1F"/>
                </a:solidFill>
                <a:effectLst/>
                <a:latin typeface="Times New Roman" panose="02020603050405020304" pitchFamily="18" charset="0"/>
                <a:cs typeface="Times New Roman" panose="02020603050405020304" pitchFamily="18" charset="0"/>
              </a:rPr>
              <a:t>A comparison of the data for R410A and R22 showed that the heat transfer coefficient for R410A was about larger and the pressure drop lower than those for R22. Therefore, R410A is a suitable alternative refrigerant for R22.</a:t>
            </a:r>
          </a:p>
          <a:p>
            <a:pPr marL="342900" indent="-342900" algn="just">
              <a:buFont typeface="Arial" panose="020B0604020202020204" pitchFamily="34" charset="0"/>
              <a:buChar char="•"/>
            </a:pPr>
            <a:endParaRPr lang="en-US" sz="2000" b="0" i="0" dirty="0">
              <a:solidFill>
                <a:srgbClr val="1F1F1F"/>
              </a:solidFill>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0" i="0" dirty="0">
                <a:solidFill>
                  <a:srgbClr val="1F1F1F"/>
                </a:solidFill>
                <a:effectLst/>
                <a:latin typeface="Times New Roman" panose="02020603050405020304" pitchFamily="18" charset="0"/>
                <a:cs typeface="Times New Roman" panose="02020603050405020304" pitchFamily="18" charset="0"/>
              </a:rPr>
              <a:t>Correlations for the Nusselt number and the friction factor with the geometric parameters were suggested for the tested BPHEs.</a:t>
            </a:r>
          </a:p>
          <a:p>
            <a:pPr marL="342900" indent="-342900" algn="just">
              <a:buFont typeface="Arial" panose="020B0604020202020204" pitchFamily="34" charset="0"/>
              <a:buChar char="•"/>
            </a:pPr>
            <a:endParaRPr lang="en-US" sz="2000" dirty="0">
              <a:solidFill>
                <a:srgbClr val="1F1F1F"/>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0" i="0" dirty="0">
                <a:solidFill>
                  <a:srgbClr val="1F1F1F"/>
                </a:solidFill>
                <a:effectLst/>
                <a:latin typeface="Times New Roman" panose="02020603050405020304" pitchFamily="18" charset="0"/>
                <a:cs typeface="Times New Roman" panose="02020603050405020304" pitchFamily="18" charset="0"/>
              </a:rPr>
              <a:t>Although compact heat exchangers with corrugated plates offer many advantages compared to conventional heat exchangers, their main drawback is the absence of a general design method.</a:t>
            </a:r>
          </a:p>
          <a:p>
            <a:pPr marL="342900" indent="-342900" algn="just">
              <a:buFont typeface="Arial" panose="020B0604020202020204" pitchFamily="34" charset="0"/>
              <a:buChar char="•"/>
            </a:pPr>
            <a:endParaRPr lang="en-US" sz="2000" dirty="0">
              <a:solidFill>
                <a:srgbClr val="1F1F1F"/>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0" i="0" dirty="0">
                <a:solidFill>
                  <a:srgbClr val="1F1F1F"/>
                </a:solidFill>
                <a:effectLst/>
                <a:latin typeface="Times New Roman" panose="02020603050405020304" pitchFamily="18" charset="0"/>
                <a:cs typeface="Times New Roman" panose="02020603050405020304" pitchFamily="18" charset="0"/>
              </a:rPr>
              <a:t>CFD simulation is a promising tool for the design of compact heat exchangers, as it allows for the investigation of various geometries and the effect of various design configurations on heat transfer and flow characteristics.</a:t>
            </a:r>
          </a:p>
          <a:p>
            <a:pPr marL="342900" indent="-342900" algn="just">
              <a:buFont typeface="Arial" panose="020B0604020202020204" pitchFamily="34" charset="0"/>
              <a:buChar char="•"/>
            </a:pPr>
            <a:endParaRPr lang="en-US" sz="2000" b="0" i="0" dirty="0">
              <a:solidFill>
                <a:srgbClr val="1F1F1F"/>
              </a:solidFill>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0" i="0" dirty="0">
                <a:solidFill>
                  <a:srgbClr val="1F1F1F"/>
                </a:solidFill>
                <a:effectLst/>
                <a:latin typeface="Times New Roman" panose="02020603050405020304" pitchFamily="18" charset="0"/>
                <a:cs typeface="Times New Roman" panose="02020603050405020304" pitchFamily="18" charset="0"/>
              </a:rPr>
              <a:t>The results of the simulations were consistent with the experimental data and showed that the corrugations have a significant impact on both the flow distribution and the heat transfer rate.</a:t>
            </a:r>
          </a:p>
        </p:txBody>
      </p:sp>
    </p:spTree>
    <p:extLst>
      <p:ext uri="{BB962C8B-B14F-4D97-AF65-F5344CB8AC3E}">
        <p14:creationId xmlns:p14="http://schemas.microsoft.com/office/powerpoint/2010/main" val="2838854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5F89919-B4BB-F011-F885-FDF21515F745}"/>
              </a:ext>
            </a:extLst>
          </p:cNvPr>
          <p:cNvSpPr/>
          <p:nvPr/>
        </p:nvSpPr>
        <p:spPr>
          <a:xfrm>
            <a:off x="0" y="0"/>
            <a:ext cx="12192000" cy="5486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0CD505D-DC53-1F3C-0919-7EAB9FCF334A}"/>
              </a:ext>
            </a:extLst>
          </p:cNvPr>
          <p:cNvSpPr/>
          <p:nvPr/>
        </p:nvSpPr>
        <p:spPr>
          <a:xfrm>
            <a:off x="0" y="6756729"/>
            <a:ext cx="12192000" cy="914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그림 2">
            <a:extLst>
              <a:ext uri="{FF2B5EF4-FFF2-40B4-BE49-F238E27FC236}">
                <a16:creationId xmlns:a16="http://schemas.microsoft.com/office/drawing/2014/main" id="{9C41C698-C60A-35DC-4AA4-D04CF34370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2200" y="29659"/>
            <a:ext cx="2088232" cy="489321"/>
          </a:xfrm>
          <a:prstGeom prst="rect">
            <a:avLst/>
          </a:prstGeom>
        </p:spPr>
      </p:pic>
      <p:sp>
        <p:nvSpPr>
          <p:cNvPr id="2" name="직사각형 10">
            <a:extLst>
              <a:ext uri="{FF2B5EF4-FFF2-40B4-BE49-F238E27FC236}">
                <a16:creationId xmlns:a16="http://schemas.microsoft.com/office/drawing/2014/main" id="{3E649EBC-A4EA-77B6-E69C-3146B59797EF}"/>
              </a:ext>
            </a:extLst>
          </p:cNvPr>
          <p:cNvSpPr/>
          <p:nvPr/>
        </p:nvSpPr>
        <p:spPr>
          <a:xfrm>
            <a:off x="4639784" y="1980985"/>
            <a:ext cx="3015549" cy="646331"/>
          </a:xfrm>
          <a:prstGeom prst="rect">
            <a:avLst/>
          </a:prstGeom>
        </p:spPr>
        <p:txBody>
          <a:bodyPr wrap="square">
            <a:spAutoFit/>
          </a:bodyPr>
          <a:lstStyle/>
          <a:p>
            <a:pPr algn="ctr"/>
            <a:r>
              <a:rPr lang="ko-KR" altLang="en-US" sz="3600" b="1" spc="300" dirty="0">
                <a:latin typeface="나눔고딕 ExtraBold" panose="020D0904000000000000" pitchFamily="50" charset="-127"/>
                <a:ea typeface="나눔고딕 ExtraBold" panose="020D0904000000000000" pitchFamily="50" charset="-127"/>
              </a:rPr>
              <a:t>감사합니다</a:t>
            </a:r>
            <a:endParaRPr lang="en-US" altLang="ko-KR" sz="2800" b="1" spc="300" dirty="0">
              <a:latin typeface="나눔고딕 ExtraBold" panose="020D0904000000000000" pitchFamily="50" charset="-127"/>
              <a:ea typeface="나눔고딕 ExtraBold" panose="020D0904000000000000" pitchFamily="50" charset="-127"/>
            </a:endParaRPr>
          </a:p>
        </p:txBody>
      </p:sp>
      <p:sp>
        <p:nvSpPr>
          <p:cNvPr id="3" name="직사각형 13">
            <a:extLst>
              <a:ext uri="{FF2B5EF4-FFF2-40B4-BE49-F238E27FC236}">
                <a16:creationId xmlns:a16="http://schemas.microsoft.com/office/drawing/2014/main" id="{06817927-77A2-DCC1-49B9-E388A6F3E954}"/>
              </a:ext>
            </a:extLst>
          </p:cNvPr>
          <p:cNvSpPr/>
          <p:nvPr/>
        </p:nvSpPr>
        <p:spPr>
          <a:xfrm>
            <a:off x="4977204" y="4153192"/>
            <a:ext cx="2340705" cy="325089"/>
          </a:xfrm>
          <a:prstGeom prst="rect">
            <a:avLst/>
          </a:prstGeom>
        </p:spPr>
        <p:txBody>
          <a:bodyPr wrap="none">
            <a:spAutoFit/>
          </a:bodyPr>
          <a:lstStyle/>
          <a:p>
            <a:pPr>
              <a:lnSpc>
                <a:spcPct val="150000"/>
              </a:lnSpc>
            </a:pPr>
            <a:r>
              <a:rPr lang="en-US" altLang="ko-KR" sz="1100" dirty="0">
                <a:solidFill>
                  <a:schemeClr val="bg1">
                    <a:lumMod val="50000"/>
                  </a:schemeClr>
                </a:solidFill>
                <a:latin typeface="나눔바른고딕" panose="020B0603020101020101" pitchFamily="50" charset="-127"/>
                <a:ea typeface="나눔바른고딕" panose="020B0603020101020101" pitchFamily="50" charset="-127"/>
              </a:rPr>
              <a:t>JEONBUK NATIONAL UNIVERSITY</a:t>
            </a:r>
          </a:p>
        </p:txBody>
      </p:sp>
      <p:sp>
        <p:nvSpPr>
          <p:cNvPr id="4" name="직사각형 10">
            <a:extLst>
              <a:ext uri="{FF2B5EF4-FFF2-40B4-BE49-F238E27FC236}">
                <a16:creationId xmlns:a16="http://schemas.microsoft.com/office/drawing/2014/main" id="{4BEDF02F-199E-5761-6510-C67DE4A5A94F}"/>
              </a:ext>
            </a:extLst>
          </p:cNvPr>
          <p:cNvSpPr/>
          <p:nvPr/>
        </p:nvSpPr>
        <p:spPr>
          <a:xfrm>
            <a:off x="4452633" y="2782669"/>
            <a:ext cx="3286733" cy="646331"/>
          </a:xfrm>
          <a:prstGeom prst="rect">
            <a:avLst/>
          </a:prstGeom>
        </p:spPr>
        <p:txBody>
          <a:bodyPr wrap="square">
            <a:spAutoFit/>
          </a:bodyPr>
          <a:lstStyle/>
          <a:p>
            <a:pPr algn="ctr"/>
            <a:r>
              <a:rPr lang="en-US" altLang="ko-KR" sz="3600" b="1" spc="300" dirty="0">
                <a:latin typeface="나눔고딕 ExtraBold" panose="020D0904000000000000" pitchFamily="50" charset="-127"/>
                <a:ea typeface="나눔고딕 ExtraBold" panose="020D0904000000000000" pitchFamily="50" charset="-127"/>
              </a:rPr>
              <a:t>THANK YOU</a:t>
            </a:r>
            <a:endParaRPr lang="en-US" altLang="ko-KR" sz="2800" b="1" spc="300" dirty="0">
              <a:latin typeface="나눔고딕 ExtraBold" panose="020D0904000000000000" pitchFamily="50" charset="-127"/>
              <a:ea typeface="나눔고딕 ExtraBold" panose="020D0904000000000000" pitchFamily="50" charset="-127"/>
            </a:endParaRPr>
          </a:p>
        </p:txBody>
      </p:sp>
      <p:sp>
        <p:nvSpPr>
          <p:cNvPr id="5" name="직사각형 10">
            <a:extLst>
              <a:ext uri="{FF2B5EF4-FFF2-40B4-BE49-F238E27FC236}">
                <a16:creationId xmlns:a16="http://schemas.microsoft.com/office/drawing/2014/main" id="{2F6F2C5D-0BDE-4AB9-C587-64763EC79999}"/>
              </a:ext>
            </a:extLst>
          </p:cNvPr>
          <p:cNvSpPr/>
          <p:nvPr/>
        </p:nvSpPr>
        <p:spPr>
          <a:xfrm>
            <a:off x="4452632" y="3506861"/>
            <a:ext cx="3286733" cy="646331"/>
          </a:xfrm>
          <a:prstGeom prst="rect">
            <a:avLst/>
          </a:prstGeom>
        </p:spPr>
        <p:txBody>
          <a:bodyPr wrap="square">
            <a:spAutoFit/>
          </a:bodyPr>
          <a:lstStyle/>
          <a:p>
            <a:pPr algn="ctr"/>
            <a:r>
              <a:rPr lang="vi-VN" altLang="ko-KR" sz="3600" b="1" spc="300" dirty="0">
                <a:ea typeface="나눔고딕 ExtraBold" panose="020D0904000000000000" pitchFamily="50" charset="-127"/>
              </a:rPr>
              <a:t>CẢM ƠN</a:t>
            </a:r>
            <a:endParaRPr lang="en-US" altLang="ko-KR" sz="2800" b="1" spc="300" dirty="0">
              <a:ea typeface="나눔고딕 ExtraBold" panose="020D0904000000000000" pitchFamily="50" charset="-127"/>
            </a:endParaRPr>
          </a:p>
        </p:txBody>
      </p:sp>
    </p:spTree>
    <p:extLst>
      <p:ext uri="{BB962C8B-B14F-4D97-AF65-F5344CB8AC3E}">
        <p14:creationId xmlns:p14="http://schemas.microsoft.com/office/powerpoint/2010/main" val="1310428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0A64DC-0566-2BFA-72EA-6A76322FEA43}"/>
              </a:ext>
            </a:extLst>
          </p:cNvPr>
          <p:cNvSpPr/>
          <p:nvPr/>
        </p:nvSpPr>
        <p:spPr>
          <a:xfrm>
            <a:off x="0" y="0"/>
            <a:ext cx="12192000" cy="5486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108E895-13A7-2E68-0495-306E3CF12034}"/>
              </a:ext>
            </a:extLst>
          </p:cNvPr>
          <p:cNvSpPr/>
          <p:nvPr/>
        </p:nvSpPr>
        <p:spPr>
          <a:xfrm>
            <a:off x="0" y="6756729"/>
            <a:ext cx="12192000" cy="914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그림 2">
            <a:extLst>
              <a:ext uri="{FF2B5EF4-FFF2-40B4-BE49-F238E27FC236}">
                <a16:creationId xmlns:a16="http://schemas.microsoft.com/office/drawing/2014/main" id="{C82D73FE-7539-03D5-68BD-A2894B62B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2200" y="29659"/>
            <a:ext cx="2088232" cy="489321"/>
          </a:xfrm>
          <a:prstGeom prst="rect">
            <a:avLst/>
          </a:prstGeom>
        </p:spPr>
      </p:pic>
      <p:pic>
        <p:nvPicPr>
          <p:cNvPr id="15" name="Picture 14">
            <a:extLst>
              <a:ext uri="{FF2B5EF4-FFF2-40B4-BE49-F238E27FC236}">
                <a16:creationId xmlns:a16="http://schemas.microsoft.com/office/drawing/2014/main" id="{BBE2142A-7841-F74C-BAD5-A6F2A6EFA425}"/>
              </a:ext>
            </a:extLst>
          </p:cNvPr>
          <p:cNvPicPr>
            <a:picLocks noChangeAspect="1"/>
          </p:cNvPicPr>
          <p:nvPr/>
        </p:nvPicPr>
        <p:blipFill rotWithShape="1">
          <a:blip r:embed="rId4"/>
          <a:srcRect l="4469" t="1575" r="6141" b="2304"/>
          <a:stretch/>
        </p:blipFill>
        <p:spPr>
          <a:xfrm>
            <a:off x="204877" y="1877021"/>
            <a:ext cx="1557241" cy="2708468"/>
          </a:xfrm>
          <a:prstGeom prst="rect">
            <a:avLst/>
          </a:prstGeom>
        </p:spPr>
      </p:pic>
      <p:sp>
        <p:nvSpPr>
          <p:cNvPr id="19" name="TextBox 18">
            <a:extLst>
              <a:ext uri="{FF2B5EF4-FFF2-40B4-BE49-F238E27FC236}">
                <a16:creationId xmlns:a16="http://schemas.microsoft.com/office/drawing/2014/main" id="{88AA06E1-C1E6-1DD3-0F99-54082B7F55E6}"/>
              </a:ext>
            </a:extLst>
          </p:cNvPr>
          <p:cNvSpPr txBox="1"/>
          <p:nvPr/>
        </p:nvSpPr>
        <p:spPr>
          <a:xfrm>
            <a:off x="509191" y="3152000"/>
            <a:ext cx="948612" cy="553998"/>
          </a:xfrm>
          <a:prstGeom prst="rect">
            <a:avLst/>
          </a:prstGeom>
          <a:noFill/>
        </p:spPr>
        <p:txBody>
          <a:bodyPr wrap="square" rtlCol="0">
            <a:spAutoFit/>
          </a:bodyPr>
          <a:lstStyle/>
          <a:p>
            <a:pPr algn="ctr"/>
            <a:r>
              <a:rPr lang="en-US" sz="3000" dirty="0">
                <a:latin typeface="Times New Roman" panose="02020603050405020304" pitchFamily="18" charset="0"/>
                <a:cs typeface="Times New Roman" panose="02020603050405020304" pitchFamily="18" charset="0"/>
              </a:rPr>
              <a:t>R22</a:t>
            </a:r>
          </a:p>
        </p:txBody>
      </p:sp>
      <p:cxnSp>
        <p:nvCxnSpPr>
          <p:cNvPr id="33" name="Straight Connector 32">
            <a:extLst>
              <a:ext uri="{FF2B5EF4-FFF2-40B4-BE49-F238E27FC236}">
                <a16:creationId xmlns:a16="http://schemas.microsoft.com/office/drawing/2014/main" id="{6E7DE830-874E-120A-CF1B-A7A9C2A5FD87}"/>
              </a:ext>
            </a:extLst>
          </p:cNvPr>
          <p:cNvCxnSpPr>
            <a:cxnSpLocks/>
          </p:cNvCxnSpPr>
          <p:nvPr/>
        </p:nvCxnSpPr>
        <p:spPr>
          <a:xfrm>
            <a:off x="5106955" y="548640"/>
            <a:ext cx="0" cy="6208089"/>
          </a:xfrm>
          <a:prstGeom prst="line">
            <a:avLst/>
          </a:prstGeom>
        </p:spPr>
        <p:style>
          <a:lnRef idx="1">
            <a:schemeClr val="accent1"/>
          </a:lnRef>
          <a:fillRef idx="0">
            <a:schemeClr val="accent1"/>
          </a:fillRef>
          <a:effectRef idx="0">
            <a:schemeClr val="accent1"/>
          </a:effectRef>
          <a:fontRef idx="minor">
            <a:schemeClr val="tx1"/>
          </a:fontRef>
        </p:style>
      </p:cxnSp>
      <p:sp>
        <p:nvSpPr>
          <p:cNvPr id="34" name="Arrow: Right 33">
            <a:extLst>
              <a:ext uri="{FF2B5EF4-FFF2-40B4-BE49-F238E27FC236}">
                <a16:creationId xmlns:a16="http://schemas.microsoft.com/office/drawing/2014/main" id="{D46BFD1E-8E89-F683-709F-E79E61CF33DD}"/>
              </a:ext>
            </a:extLst>
          </p:cNvPr>
          <p:cNvSpPr/>
          <p:nvPr/>
        </p:nvSpPr>
        <p:spPr>
          <a:xfrm>
            <a:off x="5683398" y="5624049"/>
            <a:ext cx="2189583" cy="5486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a:extLst>
              <a:ext uri="{FF2B5EF4-FFF2-40B4-BE49-F238E27FC236}">
                <a16:creationId xmlns:a16="http://schemas.microsoft.com/office/drawing/2014/main" id="{47BD8FD2-CE98-EAD4-44B4-DDB757D469CB}"/>
              </a:ext>
            </a:extLst>
          </p:cNvPr>
          <p:cNvPicPr>
            <a:picLocks noChangeAspect="1"/>
          </p:cNvPicPr>
          <p:nvPr/>
        </p:nvPicPr>
        <p:blipFill>
          <a:blip r:embed="rId5"/>
          <a:stretch>
            <a:fillRect/>
          </a:stretch>
        </p:blipFill>
        <p:spPr>
          <a:xfrm>
            <a:off x="5430003" y="763624"/>
            <a:ext cx="2645575" cy="3706636"/>
          </a:xfrm>
          <a:prstGeom prst="rect">
            <a:avLst/>
          </a:prstGeom>
        </p:spPr>
      </p:pic>
      <p:sp>
        <p:nvSpPr>
          <p:cNvPr id="37" name="TextBox 36">
            <a:extLst>
              <a:ext uri="{FF2B5EF4-FFF2-40B4-BE49-F238E27FC236}">
                <a16:creationId xmlns:a16="http://schemas.microsoft.com/office/drawing/2014/main" id="{FA332986-4786-982C-3287-D371195AD20D}"/>
              </a:ext>
            </a:extLst>
          </p:cNvPr>
          <p:cNvSpPr txBox="1"/>
          <p:nvPr/>
        </p:nvSpPr>
        <p:spPr>
          <a:xfrm>
            <a:off x="5964352" y="6324777"/>
            <a:ext cx="1576873" cy="477054"/>
          </a:xfrm>
          <a:prstGeom prst="rect">
            <a:avLst/>
          </a:prstGeom>
          <a:noFill/>
        </p:spPr>
        <p:txBody>
          <a:bodyPr wrap="square" rtlCol="0">
            <a:spAutoFit/>
          </a:bodyPr>
          <a:lstStyle/>
          <a:p>
            <a:r>
              <a:rPr lang="en-US" sz="2500" dirty="0">
                <a:latin typeface="Times New Roman" panose="02020603050405020304" pitchFamily="18" charset="0"/>
                <a:cs typeface="Times New Roman" panose="02020603050405020304" pitchFamily="18" charset="0"/>
              </a:rPr>
              <a:t>The 1930s</a:t>
            </a:r>
          </a:p>
        </p:txBody>
      </p:sp>
      <p:sp>
        <p:nvSpPr>
          <p:cNvPr id="38" name="TextBox 37">
            <a:extLst>
              <a:ext uri="{FF2B5EF4-FFF2-40B4-BE49-F238E27FC236}">
                <a16:creationId xmlns:a16="http://schemas.microsoft.com/office/drawing/2014/main" id="{EFD16423-4523-43C4-E68E-CFE0A53AC2CF}"/>
              </a:ext>
            </a:extLst>
          </p:cNvPr>
          <p:cNvSpPr txBox="1"/>
          <p:nvPr/>
        </p:nvSpPr>
        <p:spPr>
          <a:xfrm>
            <a:off x="5281663" y="4585489"/>
            <a:ext cx="2993052" cy="923330"/>
          </a:xfrm>
          <a:prstGeom prst="rect">
            <a:avLst/>
          </a:prstGeom>
          <a:noFill/>
        </p:spPr>
        <p:txBody>
          <a:bodyPr wrap="square" rtlCol="0">
            <a:spAutoFit/>
          </a:bodyPr>
          <a:lstStyle/>
          <a:p>
            <a:pPr algn="ctr"/>
            <a:r>
              <a:rPr lang="en-US" sz="1800" b="0" i="0" u="none" strike="noStrike" baseline="0" dirty="0">
                <a:latin typeface="Times New Roman" panose="02020603050405020304" pitchFamily="18" charset="0"/>
                <a:cs typeface="Times New Roman" panose="02020603050405020304" pitchFamily="18" charset="0"/>
              </a:rPr>
              <a:t>The plate heat exchangers with gaskets </a:t>
            </a:r>
            <a:br>
              <a:rPr lang="en-US" sz="1800" b="0" i="0" u="none" strike="noStrike" baseline="0" dirty="0">
                <a:latin typeface="Times New Roman" panose="02020603050405020304" pitchFamily="18" charset="0"/>
                <a:cs typeface="Times New Roman" panose="02020603050405020304" pitchFamily="18" charset="0"/>
              </a:rPr>
            </a:br>
            <a:r>
              <a:rPr lang="en-US" sz="1800" b="0" i="0" u="none" strike="noStrike" baseline="0" dirty="0">
                <a:latin typeface="Times New Roman" panose="02020603050405020304" pitchFamily="18" charset="0"/>
                <a:cs typeface="Times New Roman" panose="02020603050405020304" pitchFamily="18" charset="0"/>
              </a:rPr>
              <a:t>(PHE)</a:t>
            </a:r>
            <a:endParaRPr lang="en-US" sz="2500" dirty="0">
              <a:latin typeface="Times New Roman" panose="02020603050405020304" pitchFamily="18" charset="0"/>
              <a:cs typeface="Times New Roman" panose="02020603050405020304" pitchFamily="18" charset="0"/>
            </a:endParaRPr>
          </a:p>
        </p:txBody>
      </p:sp>
      <p:sp>
        <p:nvSpPr>
          <p:cNvPr id="39" name="Arrow: Right 38">
            <a:extLst>
              <a:ext uri="{FF2B5EF4-FFF2-40B4-BE49-F238E27FC236}">
                <a16:creationId xmlns:a16="http://schemas.microsoft.com/office/drawing/2014/main" id="{2DD00678-F383-30C2-8547-592202FED236}"/>
              </a:ext>
            </a:extLst>
          </p:cNvPr>
          <p:cNvSpPr/>
          <p:nvPr/>
        </p:nvSpPr>
        <p:spPr>
          <a:xfrm>
            <a:off x="9484317" y="5575524"/>
            <a:ext cx="2189583" cy="5486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0D60E2BB-1E9C-9E3F-6099-770B89343E19}"/>
              </a:ext>
            </a:extLst>
          </p:cNvPr>
          <p:cNvSpPr txBox="1"/>
          <p:nvPr/>
        </p:nvSpPr>
        <p:spPr>
          <a:xfrm>
            <a:off x="9709152" y="6276252"/>
            <a:ext cx="1957872" cy="477054"/>
          </a:xfrm>
          <a:prstGeom prst="rect">
            <a:avLst/>
          </a:prstGeom>
          <a:noFill/>
        </p:spPr>
        <p:txBody>
          <a:bodyPr wrap="square" rtlCol="0">
            <a:spAutoFit/>
          </a:bodyPr>
          <a:lstStyle/>
          <a:p>
            <a:pPr algn="ctr"/>
            <a:r>
              <a:rPr lang="en-US" sz="2500" dirty="0">
                <a:latin typeface="Times New Roman" panose="02020603050405020304" pitchFamily="18" charset="0"/>
                <a:cs typeface="Times New Roman" panose="02020603050405020304" pitchFamily="18" charset="0"/>
              </a:rPr>
              <a:t>Later 1970s</a:t>
            </a:r>
          </a:p>
        </p:txBody>
      </p:sp>
      <p:sp>
        <p:nvSpPr>
          <p:cNvPr id="41" name="TextBox 40">
            <a:extLst>
              <a:ext uri="{FF2B5EF4-FFF2-40B4-BE49-F238E27FC236}">
                <a16:creationId xmlns:a16="http://schemas.microsoft.com/office/drawing/2014/main" id="{0C7A2EC9-59FC-D2F3-81F2-B5911B5C4D10}"/>
              </a:ext>
            </a:extLst>
          </p:cNvPr>
          <p:cNvSpPr txBox="1"/>
          <p:nvPr/>
        </p:nvSpPr>
        <p:spPr>
          <a:xfrm>
            <a:off x="9082582" y="4536964"/>
            <a:ext cx="2993052" cy="923330"/>
          </a:xfrm>
          <a:prstGeom prst="rect">
            <a:avLst/>
          </a:prstGeom>
          <a:noFill/>
        </p:spPr>
        <p:txBody>
          <a:bodyPr wrap="square" rtlCol="0">
            <a:spAutoFit/>
          </a:bodyPr>
          <a:lstStyle/>
          <a:p>
            <a:pPr algn="ctr"/>
            <a:r>
              <a:rPr lang="en-US" sz="1800" b="0" i="0" u="none" strike="noStrike" baseline="0" dirty="0">
                <a:latin typeface="Times New Roman" panose="02020603050405020304" pitchFamily="18" charset="0"/>
                <a:cs typeface="Times New Roman" panose="02020603050405020304" pitchFamily="18" charset="0"/>
              </a:rPr>
              <a:t>The brazed plate heat exchangers </a:t>
            </a:r>
            <a:br>
              <a:rPr lang="en-US" sz="1800" b="0" i="0" u="none" strike="noStrike" baseline="0" dirty="0">
                <a:latin typeface="Times New Roman" panose="02020603050405020304" pitchFamily="18" charset="0"/>
                <a:cs typeface="Times New Roman" panose="02020603050405020304" pitchFamily="18" charset="0"/>
              </a:rPr>
            </a:br>
            <a:r>
              <a:rPr lang="en-US" sz="1800" b="0" i="0" u="none" strike="noStrike" baseline="0" dirty="0">
                <a:latin typeface="Times New Roman" panose="02020603050405020304" pitchFamily="18" charset="0"/>
                <a:cs typeface="Times New Roman" panose="02020603050405020304" pitchFamily="18" charset="0"/>
              </a:rPr>
              <a:t>(BPHE)</a:t>
            </a:r>
            <a:endParaRPr lang="en-US" sz="2500" dirty="0">
              <a:latin typeface="Times New Roman" panose="02020603050405020304" pitchFamily="18" charset="0"/>
              <a:cs typeface="Times New Roman" panose="02020603050405020304" pitchFamily="18" charset="0"/>
            </a:endParaRPr>
          </a:p>
        </p:txBody>
      </p:sp>
      <p:pic>
        <p:nvPicPr>
          <p:cNvPr id="43" name="Picture 42">
            <a:extLst>
              <a:ext uri="{FF2B5EF4-FFF2-40B4-BE49-F238E27FC236}">
                <a16:creationId xmlns:a16="http://schemas.microsoft.com/office/drawing/2014/main" id="{71628437-F145-CFC0-B6C7-C7C2D84EAC1B}"/>
              </a:ext>
            </a:extLst>
          </p:cNvPr>
          <p:cNvPicPr>
            <a:picLocks noChangeAspect="1"/>
          </p:cNvPicPr>
          <p:nvPr/>
        </p:nvPicPr>
        <p:blipFill>
          <a:blip r:embed="rId6"/>
          <a:stretch>
            <a:fillRect/>
          </a:stretch>
        </p:blipFill>
        <p:spPr>
          <a:xfrm>
            <a:off x="8804130" y="1393435"/>
            <a:ext cx="3049642" cy="2108209"/>
          </a:xfrm>
          <a:prstGeom prst="rect">
            <a:avLst/>
          </a:prstGeom>
        </p:spPr>
      </p:pic>
      <p:pic>
        <p:nvPicPr>
          <p:cNvPr id="5" name="Picture 4">
            <a:extLst>
              <a:ext uri="{FF2B5EF4-FFF2-40B4-BE49-F238E27FC236}">
                <a16:creationId xmlns:a16="http://schemas.microsoft.com/office/drawing/2014/main" id="{E5A326C0-1ED0-E37D-5E19-050DEE75E8C1}"/>
              </a:ext>
            </a:extLst>
          </p:cNvPr>
          <p:cNvPicPr>
            <a:picLocks noChangeAspect="1"/>
          </p:cNvPicPr>
          <p:nvPr/>
        </p:nvPicPr>
        <p:blipFill rotWithShape="1">
          <a:blip r:embed="rId4"/>
          <a:srcRect l="4469" t="1575" r="6141" b="2304"/>
          <a:stretch/>
        </p:blipFill>
        <p:spPr>
          <a:xfrm>
            <a:off x="3284595" y="1877021"/>
            <a:ext cx="1557241" cy="2708468"/>
          </a:xfrm>
          <a:prstGeom prst="rect">
            <a:avLst/>
          </a:prstGeom>
        </p:spPr>
      </p:pic>
      <p:sp>
        <p:nvSpPr>
          <p:cNvPr id="8" name="TextBox 7">
            <a:extLst>
              <a:ext uri="{FF2B5EF4-FFF2-40B4-BE49-F238E27FC236}">
                <a16:creationId xmlns:a16="http://schemas.microsoft.com/office/drawing/2014/main" id="{41BD39EB-544A-2448-248F-41ABD0B61A9B}"/>
              </a:ext>
            </a:extLst>
          </p:cNvPr>
          <p:cNvSpPr txBox="1"/>
          <p:nvPr/>
        </p:nvSpPr>
        <p:spPr>
          <a:xfrm>
            <a:off x="3391549" y="2677257"/>
            <a:ext cx="1343331" cy="1631216"/>
          </a:xfrm>
          <a:prstGeom prst="rect">
            <a:avLst/>
          </a:prstGeom>
          <a:noFill/>
        </p:spPr>
        <p:txBody>
          <a:bodyPr wrap="square" rtlCol="0">
            <a:spAutoFit/>
          </a:bodyPr>
          <a:lstStyle/>
          <a:p>
            <a:pPr algn="ctr"/>
            <a:r>
              <a:rPr lang="en-US" sz="3000" dirty="0">
                <a:latin typeface="Times New Roman" panose="02020603050405020304" pitchFamily="18" charset="0"/>
                <a:cs typeface="Times New Roman" panose="02020603050405020304" pitchFamily="18" charset="0"/>
              </a:rPr>
              <a:t>R410A</a:t>
            </a:r>
          </a:p>
          <a:p>
            <a:pPr algn="ctr"/>
            <a:endParaRPr lang="en-US" sz="3000" dirty="0">
              <a:latin typeface="Times New Roman" panose="02020603050405020304" pitchFamily="18" charset="0"/>
              <a:cs typeface="Times New Roman" panose="02020603050405020304" pitchFamily="18" charset="0"/>
            </a:endParaRPr>
          </a:p>
          <a:p>
            <a:pPr algn="ctr"/>
            <a:r>
              <a:rPr lang="en-US" sz="2000" dirty="0">
                <a:latin typeface="Times New Roman" panose="02020603050405020304" pitchFamily="18" charset="0"/>
                <a:cs typeface="Times New Roman" panose="02020603050405020304" pitchFamily="18" charset="0"/>
              </a:rPr>
              <a:t>R32/R125</a:t>
            </a:r>
          </a:p>
          <a:p>
            <a:pPr algn="ctr"/>
            <a:r>
              <a:rPr lang="en-US" sz="2000" dirty="0">
                <a:latin typeface="Times New Roman" panose="02020603050405020304" pitchFamily="18" charset="0"/>
                <a:cs typeface="Times New Roman" panose="02020603050405020304" pitchFamily="18" charset="0"/>
              </a:rPr>
              <a:t>50%/50%</a:t>
            </a:r>
          </a:p>
        </p:txBody>
      </p:sp>
      <p:sp>
        <p:nvSpPr>
          <p:cNvPr id="9" name="Arrow: Right 8">
            <a:extLst>
              <a:ext uri="{FF2B5EF4-FFF2-40B4-BE49-F238E27FC236}">
                <a16:creationId xmlns:a16="http://schemas.microsoft.com/office/drawing/2014/main" id="{BE0D7E2B-D3C3-9857-FF19-8E68477CB835}"/>
              </a:ext>
            </a:extLst>
          </p:cNvPr>
          <p:cNvSpPr/>
          <p:nvPr/>
        </p:nvSpPr>
        <p:spPr>
          <a:xfrm>
            <a:off x="1869072" y="3152000"/>
            <a:ext cx="1308567" cy="5486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9800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0A64DC-0566-2BFA-72EA-6A76322FEA43}"/>
              </a:ext>
            </a:extLst>
          </p:cNvPr>
          <p:cNvSpPr/>
          <p:nvPr/>
        </p:nvSpPr>
        <p:spPr>
          <a:xfrm>
            <a:off x="0" y="0"/>
            <a:ext cx="12192000" cy="5486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108E895-13A7-2E68-0495-306E3CF12034}"/>
              </a:ext>
            </a:extLst>
          </p:cNvPr>
          <p:cNvSpPr/>
          <p:nvPr/>
        </p:nvSpPr>
        <p:spPr>
          <a:xfrm>
            <a:off x="0" y="6756729"/>
            <a:ext cx="12192000" cy="914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그림 2">
            <a:extLst>
              <a:ext uri="{FF2B5EF4-FFF2-40B4-BE49-F238E27FC236}">
                <a16:creationId xmlns:a16="http://schemas.microsoft.com/office/drawing/2014/main" id="{C82D73FE-7539-03D5-68BD-A2894B62B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2200" y="29659"/>
            <a:ext cx="2088232" cy="489321"/>
          </a:xfrm>
          <a:prstGeom prst="rect">
            <a:avLst/>
          </a:prstGeom>
        </p:spPr>
      </p:pic>
      <p:sp>
        <p:nvSpPr>
          <p:cNvPr id="5" name="TextBox 4">
            <a:extLst>
              <a:ext uri="{FF2B5EF4-FFF2-40B4-BE49-F238E27FC236}">
                <a16:creationId xmlns:a16="http://schemas.microsoft.com/office/drawing/2014/main" id="{C0EAFBAE-B84A-0DF3-5C87-9A80B71B6B80}"/>
              </a:ext>
            </a:extLst>
          </p:cNvPr>
          <p:cNvSpPr txBox="1"/>
          <p:nvPr/>
        </p:nvSpPr>
        <p:spPr>
          <a:xfrm>
            <a:off x="489857" y="1467415"/>
            <a:ext cx="7749268" cy="1631216"/>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Investigating the heat transfer coefficients and the pressure drops during condensation of R410A inside BPHEs. </a:t>
            </a: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Three BPHEs with different chevron angles of 45, 35, and 20 were used. </a:t>
            </a:r>
          </a:p>
        </p:txBody>
      </p:sp>
      <p:sp>
        <p:nvSpPr>
          <p:cNvPr id="6" name="TextBox 5">
            <a:extLst>
              <a:ext uri="{FF2B5EF4-FFF2-40B4-BE49-F238E27FC236}">
                <a16:creationId xmlns:a16="http://schemas.microsoft.com/office/drawing/2014/main" id="{3420845B-F207-2E51-7B4C-65761D020CD4}"/>
              </a:ext>
            </a:extLst>
          </p:cNvPr>
          <p:cNvSpPr txBox="1"/>
          <p:nvPr/>
        </p:nvSpPr>
        <p:spPr>
          <a:xfrm>
            <a:off x="489857" y="3429000"/>
            <a:ext cx="11212286" cy="1631216"/>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geometric effects of the plate on the heat transfer and the pressure drop were investigated by varying the mass flux, the quality, and the condensation temperature. </a:t>
            </a: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Developing the correlations for the Nusselt number and the friction factor. </a:t>
            </a:r>
          </a:p>
        </p:txBody>
      </p:sp>
      <p:sp>
        <p:nvSpPr>
          <p:cNvPr id="7" name="Right Brace 6">
            <a:extLst>
              <a:ext uri="{FF2B5EF4-FFF2-40B4-BE49-F238E27FC236}">
                <a16:creationId xmlns:a16="http://schemas.microsoft.com/office/drawing/2014/main" id="{8117E6AB-3DC5-78CC-F394-33F83CEF4A49}"/>
              </a:ext>
            </a:extLst>
          </p:cNvPr>
          <p:cNvSpPr/>
          <p:nvPr/>
        </p:nvSpPr>
        <p:spPr>
          <a:xfrm>
            <a:off x="8315325" y="1467415"/>
            <a:ext cx="371475" cy="171890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62EB7676-32CF-AF1F-C141-6ADCF7E1B987}"/>
              </a:ext>
            </a:extLst>
          </p:cNvPr>
          <p:cNvSpPr txBox="1"/>
          <p:nvPr/>
        </p:nvSpPr>
        <p:spPr>
          <a:xfrm>
            <a:off x="8839200" y="2126813"/>
            <a:ext cx="2295525"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 R22</a:t>
            </a:r>
          </a:p>
        </p:txBody>
      </p:sp>
      <p:sp>
        <p:nvSpPr>
          <p:cNvPr id="9" name="Arrow: Right 8">
            <a:extLst>
              <a:ext uri="{FF2B5EF4-FFF2-40B4-BE49-F238E27FC236}">
                <a16:creationId xmlns:a16="http://schemas.microsoft.com/office/drawing/2014/main" id="{C37BE3E1-68A8-EC11-05D0-BFB6941D3FA3}"/>
              </a:ext>
            </a:extLst>
          </p:cNvPr>
          <p:cNvSpPr/>
          <p:nvPr/>
        </p:nvSpPr>
        <p:spPr>
          <a:xfrm>
            <a:off x="489856" y="4518105"/>
            <a:ext cx="2729593" cy="7048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7958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0A64DC-0566-2BFA-72EA-6A76322FEA43}"/>
              </a:ext>
            </a:extLst>
          </p:cNvPr>
          <p:cNvSpPr/>
          <p:nvPr/>
        </p:nvSpPr>
        <p:spPr>
          <a:xfrm>
            <a:off x="0" y="0"/>
            <a:ext cx="12192000" cy="5486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108E895-13A7-2E68-0495-306E3CF12034}"/>
              </a:ext>
            </a:extLst>
          </p:cNvPr>
          <p:cNvSpPr/>
          <p:nvPr/>
        </p:nvSpPr>
        <p:spPr>
          <a:xfrm>
            <a:off x="0" y="6756729"/>
            <a:ext cx="12192000" cy="914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그림 2">
            <a:extLst>
              <a:ext uri="{FF2B5EF4-FFF2-40B4-BE49-F238E27FC236}">
                <a16:creationId xmlns:a16="http://schemas.microsoft.com/office/drawing/2014/main" id="{C82D73FE-7539-03D5-68BD-A2894B62B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2200" y="29659"/>
            <a:ext cx="2088232" cy="489321"/>
          </a:xfrm>
          <a:prstGeom prst="rect">
            <a:avLst/>
          </a:prstGeom>
        </p:spPr>
      </p:pic>
      <p:graphicFrame>
        <p:nvGraphicFramePr>
          <p:cNvPr id="5" name="Bảng 4">
            <a:extLst>
              <a:ext uri="{FF2B5EF4-FFF2-40B4-BE49-F238E27FC236}">
                <a16:creationId xmlns:a16="http://schemas.microsoft.com/office/drawing/2014/main" id="{76CD19E9-8EB9-537F-A1FA-C30A129201F3}"/>
              </a:ext>
            </a:extLst>
          </p:cNvPr>
          <p:cNvGraphicFramePr>
            <a:graphicFrameLocks noGrp="1"/>
          </p:cNvGraphicFramePr>
          <p:nvPr>
            <p:extLst>
              <p:ext uri="{D42A27DB-BD31-4B8C-83A1-F6EECF244321}">
                <p14:modId xmlns:p14="http://schemas.microsoft.com/office/powerpoint/2010/main" val="2376326161"/>
              </p:ext>
            </p:extLst>
          </p:nvPr>
        </p:nvGraphicFramePr>
        <p:xfrm>
          <a:off x="2032000" y="633421"/>
          <a:ext cx="8128000" cy="17983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258147712"/>
                    </a:ext>
                  </a:extLst>
                </a:gridCol>
                <a:gridCol w="4064000">
                  <a:extLst>
                    <a:ext uri="{9D8B030D-6E8A-4147-A177-3AD203B41FA5}">
                      <a16:colId xmlns:a16="http://schemas.microsoft.com/office/drawing/2014/main" val="2316693947"/>
                    </a:ext>
                  </a:extLst>
                </a:gridCol>
              </a:tblGrid>
              <a:tr h="370840">
                <a:tc>
                  <a:txBody>
                    <a:bodyPr/>
                    <a:lstStyle/>
                    <a:p>
                      <a:pPr algn="ctr"/>
                      <a:r>
                        <a:rPr lang="en-US" sz="2000" b="1" dirty="0">
                          <a:latin typeface="Times New Roman" panose="02020603050405020304" pitchFamily="18" charset="0"/>
                          <a:cs typeface="Times New Roman" panose="02020603050405020304" pitchFamily="18" charset="0"/>
                        </a:rPr>
                        <a:t>K-epsilon</a:t>
                      </a:r>
                    </a:p>
                  </a:txBody>
                  <a:tcPr/>
                </a:tc>
                <a:tc>
                  <a:txBody>
                    <a:bodyPr/>
                    <a:lstStyle/>
                    <a:p>
                      <a:pPr algn="ctr"/>
                      <a:r>
                        <a:rPr lang="en-US" sz="2000" b="1" dirty="0">
                          <a:latin typeface="Times New Roman" panose="02020603050405020304" pitchFamily="18" charset="0"/>
                          <a:cs typeface="Times New Roman" panose="02020603050405020304" pitchFamily="18" charset="0"/>
                        </a:rPr>
                        <a:t>K-omega</a:t>
                      </a:r>
                    </a:p>
                  </a:txBody>
                  <a:tcPr/>
                </a:tc>
                <a:extLst>
                  <a:ext uri="{0D108BD9-81ED-4DB2-BD59-A6C34878D82A}">
                    <a16:rowId xmlns:a16="http://schemas.microsoft.com/office/drawing/2014/main" val="1438108466"/>
                  </a:ext>
                </a:extLst>
              </a:tr>
              <a:tr h="370840">
                <a:tc>
                  <a:txBody>
                    <a:bodyPr/>
                    <a:lstStyle/>
                    <a:p>
                      <a:pPr algn="just"/>
                      <a:r>
                        <a:rPr lang="en-US" sz="2000" b="0" i="0" kern="1200" dirty="0">
                          <a:solidFill>
                            <a:schemeClr val="dk1"/>
                          </a:solidFill>
                          <a:effectLst/>
                          <a:latin typeface="Times New Roman" panose="02020603050405020304" pitchFamily="18" charset="0"/>
                          <a:ea typeface="+mn-ea"/>
                          <a:cs typeface="Times New Roman" panose="02020603050405020304" pitchFamily="18" charset="0"/>
                        </a:rPr>
                        <a:t>Overpredicts wall shear stress and heat flux in BPHEs.</a:t>
                      </a:r>
                    </a:p>
                  </a:txBody>
                  <a:tcPr/>
                </a:tc>
                <a:tc>
                  <a:txBody>
                    <a:bodyPr/>
                    <a:lstStyle/>
                    <a:p>
                      <a:pPr algn="just"/>
                      <a:r>
                        <a:rPr lang="en-US" sz="2000" b="0" i="0" kern="1200" dirty="0">
                          <a:solidFill>
                            <a:schemeClr val="dk1"/>
                          </a:solidFill>
                          <a:effectLst/>
                          <a:latin typeface="Times New Roman" panose="02020603050405020304" pitchFamily="18" charset="0"/>
                          <a:ea typeface="+mn-ea"/>
                          <a:cs typeface="Times New Roman" panose="02020603050405020304" pitchFamily="18" charset="0"/>
                        </a:rPr>
                        <a:t>More robust and does not require very fine grid near the wall.</a:t>
                      </a:r>
                    </a:p>
                  </a:txBody>
                  <a:tcPr/>
                </a:tc>
                <a:extLst>
                  <a:ext uri="{0D108BD9-81ED-4DB2-BD59-A6C34878D82A}">
                    <a16:rowId xmlns:a16="http://schemas.microsoft.com/office/drawing/2014/main" val="3946491718"/>
                  </a:ext>
                </a:extLst>
              </a:tr>
              <a:tr h="370840">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000" b="0" i="0" kern="1200" dirty="0">
                          <a:solidFill>
                            <a:schemeClr val="dk1"/>
                          </a:solidFill>
                          <a:effectLst/>
                          <a:latin typeface="Times New Roman" panose="02020603050405020304" pitchFamily="18" charset="0"/>
                          <a:ea typeface="+mn-ea"/>
                          <a:cs typeface="Times New Roman" panose="02020603050405020304" pitchFamily="18" charset="0"/>
                        </a:rPr>
                        <a:t>Requires course grid near the wall.</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000" b="0" i="0" kern="1200" dirty="0">
                          <a:solidFill>
                            <a:schemeClr val="dk1"/>
                          </a:solidFill>
                          <a:effectLst/>
                          <a:latin typeface="Times New Roman" panose="02020603050405020304" pitchFamily="18" charset="0"/>
                          <a:ea typeface="+mn-ea"/>
                          <a:cs typeface="Times New Roman" panose="02020603050405020304" pitchFamily="18" charset="0"/>
                        </a:rPr>
                        <a:t>Sensitive to free stream values of turbulence frequency.</a:t>
                      </a:r>
                    </a:p>
                  </a:txBody>
                  <a:tcPr/>
                </a:tc>
                <a:extLst>
                  <a:ext uri="{0D108BD9-81ED-4DB2-BD59-A6C34878D82A}">
                    <a16:rowId xmlns:a16="http://schemas.microsoft.com/office/drawing/2014/main" val="3683076425"/>
                  </a:ext>
                </a:extLst>
              </a:tr>
            </a:tbl>
          </a:graphicData>
        </a:graphic>
      </p:graphicFrame>
      <p:sp>
        <p:nvSpPr>
          <p:cNvPr id="6" name="Mũi tên: Xuống 5">
            <a:extLst>
              <a:ext uri="{FF2B5EF4-FFF2-40B4-BE49-F238E27FC236}">
                <a16:creationId xmlns:a16="http://schemas.microsoft.com/office/drawing/2014/main" id="{CCBCA39F-8107-810A-CA87-1BC91363B01A}"/>
              </a:ext>
            </a:extLst>
          </p:cNvPr>
          <p:cNvSpPr/>
          <p:nvPr/>
        </p:nvSpPr>
        <p:spPr>
          <a:xfrm>
            <a:off x="5807014" y="2470264"/>
            <a:ext cx="577970" cy="79880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Hình ảnh 8">
            <a:extLst>
              <a:ext uri="{FF2B5EF4-FFF2-40B4-BE49-F238E27FC236}">
                <a16:creationId xmlns:a16="http://schemas.microsoft.com/office/drawing/2014/main" id="{1F7E8CDA-FAAD-8FDB-38EE-AC074C2B9551}"/>
              </a:ext>
            </a:extLst>
          </p:cNvPr>
          <p:cNvPicPr>
            <a:picLocks noChangeAspect="1"/>
          </p:cNvPicPr>
          <p:nvPr/>
        </p:nvPicPr>
        <p:blipFill>
          <a:blip r:embed="rId4"/>
          <a:stretch>
            <a:fillRect/>
          </a:stretch>
        </p:blipFill>
        <p:spPr>
          <a:xfrm>
            <a:off x="3133311" y="3307593"/>
            <a:ext cx="5925377" cy="1438476"/>
          </a:xfrm>
          <a:prstGeom prst="rect">
            <a:avLst/>
          </a:prstGeom>
        </p:spPr>
      </p:pic>
      <p:sp>
        <p:nvSpPr>
          <p:cNvPr id="11" name="Hộp Văn bản 10">
            <a:extLst>
              <a:ext uri="{FF2B5EF4-FFF2-40B4-BE49-F238E27FC236}">
                <a16:creationId xmlns:a16="http://schemas.microsoft.com/office/drawing/2014/main" id="{D452B885-155C-5CDB-2E10-D41D346FC45C}"/>
              </a:ext>
            </a:extLst>
          </p:cNvPr>
          <p:cNvSpPr txBox="1"/>
          <p:nvPr/>
        </p:nvSpPr>
        <p:spPr>
          <a:xfrm>
            <a:off x="172528" y="4873628"/>
            <a:ext cx="11749178" cy="1938992"/>
          </a:xfrm>
          <a:prstGeom prst="rect">
            <a:avLst/>
          </a:prstGeom>
          <a:noFill/>
        </p:spPr>
        <p:txBody>
          <a:bodyPr wrap="square">
            <a:spAutoFit/>
          </a:bodyPr>
          <a:lstStyle/>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SST is the most popular turbulence model for simulating BPHEs due to its robustness, accuracy, and low grid requirements.</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BPHEs can be simulated using a modular approach, where the heat exchanger is divided into a large number of unit cells (REUs).</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REUs can be simulated individually using periodic boundary conditions, which reduces the computational cost of simulating BPHEs.</a:t>
            </a:r>
          </a:p>
        </p:txBody>
      </p:sp>
    </p:spTree>
    <p:extLst>
      <p:ext uri="{BB962C8B-B14F-4D97-AF65-F5344CB8AC3E}">
        <p14:creationId xmlns:p14="http://schemas.microsoft.com/office/powerpoint/2010/main" val="3937880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0A64DC-0566-2BFA-72EA-6A76322FEA43}"/>
              </a:ext>
            </a:extLst>
          </p:cNvPr>
          <p:cNvSpPr/>
          <p:nvPr/>
        </p:nvSpPr>
        <p:spPr>
          <a:xfrm>
            <a:off x="0" y="0"/>
            <a:ext cx="12192000" cy="5486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108E895-13A7-2E68-0495-306E3CF12034}"/>
              </a:ext>
            </a:extLst>
          </p:cNvPr>
          <p:cNvSpPr/>
          <p:nvPr/>
        </p:nvSpPr>
        <p:spPr>
          <a:xfrm>
            <a:off x="0" y="6756729"/>
            <a:ext cx="12192000" cy="914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그림 2">
            <a:extLst>
              <a:ext uri="{FF2B5EF4-FFF2-40B4-BE49-F238E27FC236}">
                <a16:creationId xmlns:a16="http://schemas.microsoft.com/office/drawing/2014/main" id="{C82D73FE-7539-03D5-68BD-A2894B62B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2200" y="29659"/>
            <a:ext cx="2088232" cy="489321"/>
          </a:xfrm>
          <a:prstGeom prst="rect">
            <a:avLst/>
          </a:prstGeom>
        </p:spPr>
      </p:pic>
      <p:sp>
        <p:nvSpPr>
          <p:cNvPr id="7" name="TextBox 6">
            <a:extLst>
              <a:ext uri="{FF2B5EF4-FFF2-40B4-BE49-F238E27FC236}">
                <a16:creationId xmlns:a16="http://schemas.microsoft.com/office/drawing/2014/main" id="{F1F9FA40-06FD-10DB-B09F-A4BE2AD54B5A}"/>
              </a:ext>
            </a:extLst>
          </p:cNvPr>
          <p:cNvSpPr txBox="1"/>
          <p:nvPr/>
        </p:nvSpPr>
        <p:spPr>
          <a:xfrm>
            <a:off x="539353" y="2459504"/>
            <a:ext cx="11113294" cy="1938992"/>
          </a:xfrm>
          <a:prstGeom prst="rect">
            <a:avLst/>
          </a:prstGeom>
          <a:noFill/>
        </p:spPr>
        <p:txBody>
          <a:bodyPr wrap="square">
            <a:spAutoFit/>
          </a:bodyPr>
          <a:lstStyle/>
          <a:p>
            <a:pPr marL="342900" indent="-342900" algn="just">
              <a:buFont typeface="Arial" panose="020B0604020202020204" pitchFamily="34" charset="0"/>
              <a:buChar char="•"/>
            </a:pPr>
            <a:r>
              <a:rPr lang="en-US" sz="2000" b="0" i="0" u="none" strike="noStrike" baseline="0" dirty="0">
                <a:latin typeface="Times New Roman" panose="02020603050405020304" pitchFamily="18" charset="0"/>
                <a:cs typeface="Times New Roman" panose="02020603050405020304" pitchFamily="18" charset="0"/>
              </a:rPr>
              <a:t>This simple model, comprised of only one corrugated plate and a flat plate, was constructed and simulated.</a:t>
            </a:r>
          </a:p>
          <a:p>
            <a:pPr marL="342900" indent="-342900" algn="just">
              <a:buFont typeface="Arial" panose="020B0604020202020204" pitchFamily="34" charset="0"/>
              <a:buChar char="•"/>
            </a:pPr>
            <a:endParaRPr lang="en-US" sz="2000" b="0" i="0" u="none" strike="noStrike" baseline="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0" i="0" u="none" strike="noStrike" baseline="0" dirty="0">
                <a:latin typeface="Times New Roman" panose="02020603050405020304" pitchFamily="18" charset="0"/>
                <a:cs typeface="Times New Roman" panose="02020603050405020304" pitchFamily="18" charset="0"/>
              </a:rPr>
              <a:t>The Reynolds numbers examined are 400, 900, 1000, 1150, 1250 and 1400. </a:t>
            </a:r>
          </a:p>
          <a:p>
            <a:pPr marL="342900" indent="-342900" algn="just">
              <a:buFont typeface="Arial" panose="020B0604020202020204" pitchFamily="34" charset="0"/>
              <a:buChar char="•"/>
            </a:pPr>
            <a:endParaRPr lang="en-US" sz="2000" b="0" i="0" u="none" strike="noStrike" baseline="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0" i="0" u="none" strike="noStrike" baseline="0" dirty="0">
                <a:latin typeface="Times New Roman" panose="02020603050405020304" pitchFamily="18" charset="0"/>
                <a:cs typeface="Times New Roman" panose="02020603050405020304" pitchFamily="18" charset="0"/>
              </a:rPr>
              <a:t>The SST turbulence model was preferred over other flow models for the simulation.</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1815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p:cNvSpPr/>
          <p:nvPr/>
        </p:nvSpPr>
        <p:spPr>
          <a:xfrm>
            <a:off x="4305698" y="0"/>
            <a:ext cx="3518494" cy="55172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텍스트 개체 틀 8"/>
          <p:cNvSpPr txBox="1">
            <a:spLocks/>
          </p:cNvSpPr>
          <p:nvPr/>
        </p:nvSpPr>
        <p:spPr>
          <a:xfrm>
            <a:off x="4211688" y="2885877"/>
            <a:ext cx="3768623" cy="1689874"/>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3000" dirty="0">
                <a:solidFill>
                  <a:schemeClr val="bg1"/>
                </a:solidFill>
                <a:latin typeface="+mj-lt"/>
                <a:ea typeface="나눔고딕 ExtraBold" panose="020D0904000000000000" pitchFamily="50" charset="-127"/>
              </a:rPr>
              <a:t>EXPERIMENTAL SETUP</a:t>
            </a:r>
            <a:endParaRPr lang="en-US" altLang="ko-KR" sz="3000" dirty="0">
              <a:solidFill>
                <a:schemeClr val="bg1"/>
              </a:solidFill>
              <a:latin typeface="+mj-lt"/>
              <a:ea typeface="나눔고딕 ExtraBold" panose="020D0904000000000000" pitchFamily="50" charset="-127"/>
            </a:endParaRPr>
          </a:p>
        </p:txBody>
      </p:sp>
      <p:sp>
        <p:nvSpPr>
          <p:cNvPr id="8" name="직사각형 7"/>
          <p:cNvSpPr/>
          <p:nvPr/>
        </p:nvSpPr>
        <p:spPr>
          <a:xfrm>
            <a:off x="5607505" y="1851135"/>
            <a:ext cx="911738" cy="584775"/>
          </a:xfrm>
          <a:prstGeom prst="rect">
            <a:avLst/>
          </a:prstGeom>
        </p:spPr>
        <p:txBody>
          <a:bodyPr wrap="square">
            <a:spAutoFit/>
          </a:bodyPr>
          <a:lstStyle/>
          <a:p>
            <a:pPr algn="ctr"/>
            <a:r>
              <a:rPr lang="vi-VN" altLang="ko-KR" sz="3200" b="1" spc="-300" dirty="0">
                <a:solidFill>
                  <a:schemeClr val="bg1"/>
                </a:solidFill>
                <a:latin typeface="나눔바른고딕" panose="020B0603020101020101" pitchFamily="50" charset="-127"/>
                <a:ea typeface="나눔바른고딕" panose="020B0603020101020101" pitchFamily="50" charset="-127"/>
              </a:rPr>
              <a:t>0</a:t>
            </a:r>
            <a:r>
              <a:rPr lang="en-US" altLang="ko-KR" sz="3200" b="1" spc="-300" dirty="0">
                <a:solidFill>
                  <a:schemeClr val="bg1"/>
                </a:solidFill>
                <a:latin typeface="나눔바른고딕" panose="020B0603020101020101" pitchFamily="50" charset="-127"/>
                <a:ea typeface="나눔바른고딕" panose="020B0603020101020101" pitchFamily="50" charset="-127"/>
              </a:rPr>
              <a:t>2</a:t>
            </a:r>
            <a:endParaRPr lang="ko-KR" altLang="en-US" sz="3200" dirty="0">
              <a:solidFill>
                <a:schemeClr val="bg1"/>
              </a:solidFill>
              <a:latin typeface="나눔바른고딕" panose="020B0603020101020101" pitchFamily="50" charset="-127"/>
              <a:ea typeface="나눔바른고딕" panose="020B0603020101020101" pitchFamily="50" charset="-127"/>
            </a:endParaRPr>
          </a:p>
        </p:txBody>
      </p:sp>
      <p:cxnSp>
        <p:nvCxnSpPr>
          <p:cNvPr id="21" name="직선 연결선 20"/>
          <p:cNvCxnSpPr/>
          <p:nvPr/>
        </p:nvCxnSpPr>
        <p:spPr>
          <a:xfrm>
            <a:off x="4732797" y="2464052"/>
            <a:ext cx="2664296" cy="0"/>
          </a:xfrm>
          <a:prstGeom prst="line">
            <a:avLst/>
          </a:prstGeom>
          <a:ln>
            <a:solidFill>
              <a:srgbClr val="D2DFEE"/>
            </a:solidFill>
          </a:ln>
        </p:spPr>
        <p:style>
          <a:lnRef idx="1">
            <a:schemeClr val="accent1"/>
          </a:lnRef>
          <a:fillRef idx="0">
            <a:schemeClr val="accent1"/>
          </a:fillRef>
          <a:effectRef idx="0">
            <a:schemeClr val="accent1"/>
          </a:effectRef>
          <a:fontRef idx="minor">
            <a:schemeClr val="tx1"/>
          </a:fontRef>
        </p:style>
      </p:cxnSp>
      <p:sp>
        <p:nvSpPr>
          <p:cNvPr id="22" name="직사각형 21"/>
          <p:cNvSpPr/>
          <p:nvPr/>
        </p:nvSpPr>
        <p:spPr>
          <a:xfrm>
            <a:off x="4684578" y="4997576"/>
            <a:ext cx="2789546" cy="261610"/>
          </a:xfrm>
          <a:prstGeom prst="rect">
            <a:avLst/>
          </a:prstGeom>
        </p:spPr>
        <p:txBody>
          <a:bodyPr wrap="none">
            <a:spAutoFit/>
          </a:bodyPr>
          <a:lstStyle/>
          <a:p>
            <a:pPr>
              <a:lnSpc>
                <a:spcPct val="150000"/>
              </a:lnSpc>
            </a:pPr>
            <a:r>
              <a:rPr lang="en-US" altLang="ko-KR" sz="800" spc="300" dirty="0">
                <a:solidFill>
                  <a:schemeClr val="bg1">
                    <a:lumMod val="95000"/>
                  </a:schemeClr>
                </a:solidFill>
                <a:latin typeface="나눔바른고딕" panose="020B0603020101020101" pitchFamily="50" charset="-127"/>
                <a:ea typeface="나눔바른고딕" panose="020B0603020101020101" pitchFamily="50" charset="-127"/>
              </a:rPr>
              <a:t>JEONBUK NATIONAL UNIVERSITY</a:t>
            </a:r>
          </a:p>
        </p:txBody>
      </p:sp>
      <p:pic>
        <p:nvPicPr>
          <p:cNvPr id="2" name="그림 2">
            <a:extLst>
              <a:ext uri="{FF2B5EF4-FFF2-40B4-BE49-F238E27FC236}">
                <a16:creationId xmlns:a16="http://schemas.microsoft.com/office/drawing/2014/main" id="{DC07AC71-16DB-40D6-13DE-291D6C7B10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9258" y="5741605"/>
            <a:ext cx="2088232" cy="489321"/>
          </a:xfrm>
          <a:prstGeom prst="rect">
            <a:avLst/>
          </a:prstGeom>
        </p:spPr>
      </p:pic>
    </p:spTree>
    <p:extLst>
      <p:ext uri="{BB962C8B-B14F-4D97-AF65-F5344CB8AC3E}">
        <p14:creationId xmlns:p14="http://schemas.microsoft.com/office/powerpoint/2010/main" val="39313992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eelOff"/>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0A64DC-0566-2BFA-72EA-6A76322FEA43}"/>
              </a:ext>
            </a:extLst>
          </p:cNvPr>
          <p:cNvSpPr/>
          <p:nvPr/>
        </p:nvSpPr>
        <p:spPr>
          <a:xfrm>
            <a:off x="0" y="0"/>
            <a:ext cx="12192000" cy="5486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108E895-13A7-2E68-0495-306E3CF12034}"/>
              </a:ext>
            </a:extLst>
          </p:cNvPr>
          <p:cNvSpPr/>
          <p:nvPr/>
        </p:nvSpPr>
        <p:spPr>
          <a:xfrm>
            <a:off x="0" y="6756729"/>
            <a:ext cx="12192000" cy="914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그림 2">
            <a:extLst>
              <a:ext uri="{FF2B5EF4-FFF2-40B4-BE49-F238E27FC236}">
                <a16:creationId xmlns:a16="http://schemas.microsoft.com/office/drawing/2014/main" id="{C82D73FE-7539-03D5-68BD-A2894B62B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2200" y="29659"/>
            <a:ext cx="2088232" cy="489321"/>
          </a:xfrm>
          <a:prstGeom prst="rect">
            <a:avLst/>
          </a:prstGeom>
        </p:spPr>
      </p:pic>
      <p:pic>
        <p:nvPicPr>
          <p:cNvPr id="6" name="Hình ảnh 5">
            <a:extLst>
              <a:ext uri="{FF2B5EF4-FFF2-40B4-BE49-F238E27FC236}">
                <a16:creationId xmlns:a16="http://schemas.microsoft.com/office/drawing/2014/main" id="{48349F0E-1D5D-E062-2E9A-E4ECA27CE635}"/>
              </a:ext>
            </a:extLst>
          </p:cNvPr>
          <p:cNvPicPr>
            <a:picLocks noChangeAspect="1"/>
          </p:cNvPicPr>
          <p:nvPr/>
        </p:nvPicPr>
        <p:blipFill>
          <a:blip r:embed="rId4"/>
          <a:stretch>
            <a:fillRect/>
          </a:stretch>
        </p:blipFill>
        <p:spPr>
          <a:xfrm>
            <a:off x="0" y="693918"/>
            <a:ext cx="6590187" cy="5917533"/>
          </a:xfrm>
          <a:prstGeom prst="rect">
            <a:avLst/>
          </a:prstGeom>
        </p:spPr>
      </p:pic>
      <p:sp>
        <p:nvSpPr>
          <p:cNvPr id="8" name="Hộp Văn bản 7">
            <a:extLst>
              <a:ext uri="{FF2B5EF4-FFF2-40B4-BE49-F238E27FC236}">
                <a16:creationId xmlns:a16="http://schemas.microsoft.com/office/drawing/2014/main" id="{7B16F4A5-294D-B847-D18B-3C4BCAC0D69A}"/>
              </a:ext>
            </a:extLst>
          </p:cNvPr>
          <p:cNvSpPr txBox="1"/>
          <p:nvPr/>
        </p:nvSpPr>
        <p:spPr>
          <a:xfrm>
            <a:off x="6590187" y="1605970"/>
            <a:ext cx="5391904" cy="4093428"/>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The experimental facility consists of four main parts: </a:t>
            </a: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Test section.</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Refrigerant loop: The refrigerant loop circulates the refrigerant through the BPHE. The refrigerant loop includes a compressor, condenser, evaporator, and expansion valve. </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Two water loops: The two water loops circulate water through the BPHE to provide a heat sink or heat source. The water loops include a pump, heater, and cooler. </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Data-acquisition system.</a:t>
            </a:r>
          </a:p>
        </p:txBody>
      </p:sp>
    </p:spTree>
    <p:extLst>
      <p:ext uri="{BB962C8B-B14F-4D97-AF65-F5344CB8AC3E}">
        <p14:creationId xmlns:p14="http://schemas.microsoft.com/office/powerpoint/2010/main" val="6218629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UDY MEETING" id="{F8E86D47-3EA4-4D5F-B7BF-605D3E76EDAC}" vid="{632D49E8-A813-43BB-9B04-6B7CC991B0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31635</TotalTime>
  <Words>2000</Words>
  <Application>Microsoft Office PowerPoint</Application>
  <PresentationFormat>Widescreen</PresentationFormat>
  <Paragraphs>221</Paragraphs>
  <Slides>37</Slides>
  <Notes>32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37</vt:i4>
      </vt:variant>
    </vt:vector>
  </HeadingPairs>
  <TitlesOfParts>
    <vt:vector size="48" baseType="lpstr">
      <vt:lpstr>나눔고딕 ExtraBold</vt:lpstr>
      <vt:lpstr>나눔고딕 Light</vt:lpstr>
      <vt:lpstr>나눔바른고딕</vt:lpstr>
      <vt:lpstr>Arial</vt:lpstr>
      <vt:lpstr>Calibri</vt:lpstr>
      <vt:lpstr>Calibri Light</vt:lpstr>
      <vt:lpstr>Cambria Math</vt:lpstr>
      <vt:lpstr>Courier New</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STUDY MEETING EES</dc:title>
  <dc:creator>Saleem Abbas</dc:creator>
  <cp:lastModifiedBy>Saleem Abbas</cp:lastModifiedBy>
  <cp:revision>897</cp:revision>
  <cp:lastPrinted>2022-11-21T01:26:42Z</cp:lastPrinted>
  <dcterms:created xsi:type="dcterms:W3CDTF">2022-11-14T00:44:28Z</dcterms:created>
  <dcterms:modified xsi:type="dcterms:W3CDTF">2023-10-30T14:01:50Z</dcterms:modified>
</cp:coreProperties>
</file>